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5234" r:id="rId4"/>
    <p:sldMasterId id="2147485297" r:id="rId5"/>
    <p:sldMasterId id="2147485393" r:id="rId6"/>
    <p:sldMasterId id="2147485433" r:id="rId7"/>
    <p:sldMasterId id="2147485459" r:id="rId8"/>
  </p:sldMasterIdLst>
  <p:notesMasterIdLst>
    <p:notesMasterId r:id="rId86"/>
  </p:notesMasterIdLst>
  <p:sldIdLst>
    <p:sldId id="1198" r:id="rId9"/>
    <p:sldId id="1296" r:id="rId10"/>
    <p:sldId id="11942" r:id="rId11"/>
    <p:sldId id="2076137743" r:id="rId12"/>
    <p:sldId id="1260" r:id="rId13"/>
    <p:sldId id="1297" r:id="rId14"/>
    <p:sldId id="1892" r:id="rId15"/>
    <p:sldId id="1299" r:id="rId16"/>
    <p:sldId id="1298" r:id="rId17"/>
    <p:sldId id="1300" r:id="rId18"/>
    <p:sldId id="1324" r:id="rId19"/>
    <p:sldId id="1893" r:id="rId20"/>
    <p:sldId id="1904" r:id="rId21"/>
    <p:sldId id="2076137744" r:id="rId22"/>
    <p:sldId id="1301" r:id="rId23"/>
    <p:sldId id="1302" r:id="rId24"/>
    <p:sldId id="1304" r:id="rId25"/>
    <p:sldId id="1303" r:id="rId26"/>
    <p:sldId id="1305" r:id="rId27"/>
    <p:sldId id="2076137745" r:id="rId28"/>
    <p:sldId id="1306" r:id="rId29"/>
    <p:sldId id="11933" r:id="rId30"/>
    <p:sldId id="1309" r:id="rId31"/>
    <p:sldId id="11929" r:id="rId32"/>
    <p:sldId id="1308" r:id="rId33"/>
    <p:sldId id="2076137746" r:id="rId34"/>
    <p:sldId id="1311" r:id="rId35"/>
    <p:sldId id="1312" r:id="rId36"/>
    <p:sldId id="1888" r:id="rId37"/>
    <p:sldId id="1313" r:id="rId38"/>
    <p:sldId id="2076137747" r:id="rId39"/>
    <p:sldId id="1314" r:id="rId40"/>
    <p:sldId id="1899" r:id="rId41"/>
    <p:sldId id="1315" r:id="rId42"/>
    <p:sldId id="1316" r:id="rId43"/>
    <p:sldId id="1317" r:id="rId44"/>
    <p:sldId id="1895" r:id="rId45"/>
    <p:sldId id="1318" r:id="rId46"/>
    <p:sldId id="1319" r:id="rId47"/>
    <p:sldId id="1325" r:id="rId48"/>
    <p:sldId id="11946" r:id="rId49"/>
    <p:sldId id="2076137748" r:id="rId50"/>
    <p:sldId id="1269" r:id="rId51"/>
    <p:sldId id="1270" r:id="rId52"/>
    <p:sldId id="1272" r:id="rId53"/>
    <p:sldId id="1275" r:id="rId54"/>
    <p:sldId id="1277" r:id="rId55"/>
    <p:sldId id="11931" r:id="rId56"/>
    <p:sldId id="1278" r:id="rId57"/>
    <p:sldId id="1279" r:id="rId58"/>
    <p:sldId id="1280" r:id="rId59"/>
    <p:sldId id="1282" r:id="rId60"/>
    <p:sldId id="11932" r:id="rId61"/>
    <p:sldId id="1321" r:id="rId62"/>
    <p:sldId id="2076137749" r:id="rId63"/>
    <p:sldId id="1320" r:id="rId64"/>
    <p:sldId id="11941" r:id="rId65"/>
    <p:sldId id="1889" r:id="rId66"/>
    <p:sldId id="1890" r:id="rId67"/>
    <p:sldId id="11943" r:id="rId68"/>
    <p:sldId id="11935" r:id="rId69"/>
    <p:sldId id="1322" r:id="rId70"/>
    <p:sldId id="1900" r:id="rId71"/>
    <p:sldId id="1902" r:id="rId72"/>
    <p:sldId id="1905" r:id="rId73"/>
    <p:sldId id="1901" r:id="rId74"/>
    <p:sldId id="1903" r:id="rId75"/>
    <p:sldId id="1244" r:id="rId76"/>
    <p:sldId id="1147" r:id="rId77"/>
    <p:sldId id="11936" r:id="rId78"/>
    <p:sldId id="11937" r:id="rId79"/>
    <p:sldId id="11938" r:id="rId80"/>
    <p:sldId id="301" r:id="rId81"/>
    <p:sldId id="11928" r:id="rId82"/>
    <p:sldId id="11927" r:id="rId83"/>
    <p:sldId id="1907" r:id="rId84"/>
    <p:sldId id="11934" r:id="rId8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18C2DDE-C6BC-40A5-B0AE-92709C00D8C9}">
          <p14:sldIdLst>
            <p14:sldId id="1198"/>
            <p14:sldId id="1296"/>
            <p14:sldId id="11942"/>
            <p14:sldId id="2076137743"/>
          </p14:sldIdLst>
        </p14:section>
        <p14:section name="ArchitecturalOverview" id="{9FF74025-6056-4B8B-9D62-FAE29FBC8FEF}">
          <p14:sldIdLst>
            <p14:sldId id="1260"/>
            <p14:sldId id="1297"/>
            <p14:sldId id="1892"/>
            <p14:sldId id="1299"/>
            <p14:sldId id="1298"/>
            <p14:sldId id="1300"/>
            <p14:sldId id="1324"/>
            <p14:sldId id="1893"/>
            <p14:sldId id="1904"/>
          </p14:sldIdLst>
        </p14:section>
        <p14:section name="RolesResponsibilities++" id="{9F1017A3-0E75-4135-BFE1-14C27A48BE5F}">
          <p14:sldIdLst>
            <p14:sldId id="2076137744"/>
            <p14:sldId id="1301"/>
          </p14:sldIdLst>
        </p14:section>
        <p14:section name="Provisioning" id="{7F08B817-FE39-4484-8258-DF0F2D1C0345}">
          <p14:sldIdLst>
            <p14:sldId id="1302"/>
            <p14:sldId id="1304"/>
          </p14:sldIdLst>
        </p14:section>
        <p14:section name="Training" id="{5226C627-C5F9-4A6C-940B-2B3FFA565149}">
          <p14:sldIdLst>
            <p14:sldId id="1303"/>
            <p14:sldId id="1305"/>
          </p14:sldIdLst>
        </p14:section>
        <p14:section name="Governance" id="{FF2EB071-1558-4BE3-B231-E606942115F9}">
          <p14:sldIdLst>
            <p14:sldId id="2076137745"/>
            <p14:sldId id="1306"/>
            <p14:sldId id="11933"/>
            <p14:sldId id="1309"/>
          </p14:sldIdLst>
        </p14:section>
        <p14:section name="DataSources" id="{1828BA3A-26A1-4CB5-A9AE-CACDCDF39732}">
          <p14:sldIdLst>
            <p14:sldId id="11929"/>
            <p14:sldId id="1308"/>
          </p14:sldIdLst>
        </p14:section>
        <p14:section name="Publishing" id="{2AC995DC-FD6E-4B40-8365-76738A79DBEF}">
          <p14:sldIdLst>
            <p14:sldId id="2076137746"/>
            <p14:sldId id="1311"/>
            <p14:sldId id="1312"/>
            <p14:sldId id="1888"/>
            <p14:sldId id="1313"/>
          </p14:sldIdLst>
        </p14:section>
        <p14:section name="DataRefresh" id="{33EE6AE4-256C-4E09-BA1F-E1E404B1F062}">
          <p14:sldIdLst>
            <p14:sldId id="2076137747"/>
            <p14:sldId id="1314"/>
            <p14:sldId id="1899"/>
            <p14:sldId id="1315"/>
            <p14:sldId id="1316"/>
            <p14:sldId id="1317"/>
            <p14:sldId id="1895"/>
            <p14:sldId id="1318"/>
            <p14:sldId id="1319"/>
            <p14:sldId id="1325"/>
            <p14:sldId id="11946"/>
          </p14:sldIdLst>
        </p14:section>
        <p14:section name="Security_Monitoring" id="{0E36E577-BBA9-4E1D-AC4D-13C6B9EA0845}">
          <p14:sldIdLst>
            <p14:sldId id="2076137748"/>
            <p14:sldId id="1269"/>
            <p14:sldId id="1270"/>
            <p14:sldId id="1272"/>
            <p14:sldId id="1275"/>
            <p14:sldId id="1277"/>
            <p14:sldId id="11931"/>
            <p14:sldId id="1278"/>
            <p14:sldId id="1279"/>
            <p14:sldId id="1280"/>
            <p14:sldId id="1282"/>
            <p14:sldId id="11932"/>
            <p14:sldId id="1321"/>
            <p14:sldId id="2076137749"/>
            <p14:sldId id="1320"/>
            <p14:sldId id="11941"/>
          </p14:sldIdLst>
        </p14:section>
        <p14:section name="Premium" id="{9F231DBC-B9F1-4241-9665-1D6A0588D1D0}">
          <p14:sldIdLst>
            <p14:sldId id="1889"/>
            <p14:sldId id="1890"/>
            <p14:sldId id="11943"/>
            <p14:sldId id="11935"/>
            <p14:sldId id="1322"/>
          </p14:sldIdLst>
        </p14:section>
        <p14:section name="PaginatedReports" id="{F8EAC334-652E-4D95-9143-2426434884EB}">
          <p14:sldIdLst>
            <p14:sldId id="1900"/>
            <p14:sldId id="1902"/>
            <p14:sldId id="1905"/>
            <p14:sldId id="1901"/>
            <p14:sldId id="1903"/>
            <p14:sldId id="1244"/>
          </p14:sldIdLst>
        </p14:section>
        <p14:section name="WrapUp" id="{569CE590-1E06-4545-9266-7853ED65B3A1}">
          <p14:sldIdLst>
            <p14:sldId id="1147"/>
          </p14:sldIdLst>
        </p14:section>
        <p14:section name="PowerQuery" id="{70B8FA22-2011-4FA3-B711-E7E7EE8CFABF}">
          <p14:sldIdLst>
            <p14:sldId id="11936"/>
            <p14:sldId id="11937"/>
            <p14:sldId id="11938"/>
          </p14:sldIdLst>
        </p14:section>
        <p14:section name="SynapseBasics" id="{1059FD31-E581-440B-BFC2-3937B56B709C}">
          <p14:sldIdLst>
            <p14:sldId id="301"/>
            <p14:sldId id="11928"/>
            <p14:sldId id="11927"/>
          </p14:sldIdLst>
        </p14:section>
        <p14:section name="Misc_Embedding" id="{0C9D37C4-BC8A-4A15-ADEF-12DECEF8AF87}">
          <p14:sldIdLst>
            <p14:sldId id="1907"/>
            <p14:sldId id="11934"/>
          </p14:sldIdLst>
        </p14:section>
      </p14:sectionLst>
    </p:ext>
    <p:ext uri="{EFAFB233-063F-42B5-8137-9DF3F51BA10A}">
      <p15:sldGuideLst xmlns:p15="http://schemas.microsoft.com/office/powerpoint/2012/main">
        <p15:guide id="1" orient="horz" pos="168" userDrawn="1">
          <p15:clr>
            <a:srgbClr val="A4A3A4"/>
          </p15:clr>
        </p15:guide>
        <p15:guide id="2" pos="1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5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78D7"/>
    <a:srgbClr val="4EB1FF"/>
    <a:srgbClr val="FF8C00"/>
    <a:srgbClr val="107C10"/>
    <a:srgbClr val="FFB900"/>
    <a:srgbClr val="505050"/>
    <a:srgbClr val="B4009E"/>
    <a:srgbClr val="5C2D91"/>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99" autoAdjust="0"/>
    <p:restoredTop sz="84603" autoAdjust="0"/>
  </p:normalViewPr>
  <p:slideViewPr>
    <p:cSldViewPr snapToGrid="0">
      <p:cViewPr varScale="1">
        <p:scale>
          <a:sx n="75" d="100"/>
          <a:sy n="75" d="100"/>
        </p:scale>
        <p:origin x="271" y="26"/>
      </p:cViewPr>
      <p:guideLst>
        <p:guide orient="horz" pos="168"/>
        <p:guide pos="168"/>
      </p:guideLst>
    </p:cSldViewPr>
  </p:slideViewPr>
  <p:notesTextViewPr>
    <p:cViewPr>
      <p:scale>
        <a:sx n="3" d="2"/>
        <a:sy n="3" d="2"/>
      </p:scale>
      <p:origin x="0" y="0"/>
    </p:cViewPr>
  </p:notesTextViewPr>
  <p:sorterViewPr>
    <p:cViewPr varScale="1">
      <p:scale>
        <a:sx n="1" d="1"/>
        <a:sy n="1" d="1"/>
      </p:scale>
      <p:origin x="0" y="-303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commentAuthors" Target="commentAuthor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3175" tIns="46587" rIns="93175" bIns="46587"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5"/>
          </a:xfrm>
          <a:prstGeom prst="rect">
            <a:avLst/>
          </a:prstGeom>
        </p:spPr>
        <p:txBody>
          <a:bodyPr vert="horz" lIns="93175" tIns="46587" rIns="93175" bIns="46587" rtlCol="0"/>
          <a:lstStyle>
            <a:lvl1pPr algn="r">
              <a:defRPr sz="1200"/>
            </a:lvl1pPr>
          </a:lstStyle>
          <a:p>
            <a:fld id="{EAB83B76-75AC-40AD-AA4E-1E23915E39FD}" type="datetimeFigureOut">
              <a:rPr lang="en-US" smtClean="0"/>
              <a:t>7/8/2021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5" tIns="46587" rIns="93175" bIns="46587"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4"/>
          </a:xfrm>
          <a:prstGeom prst="rect">
            <a:avLst/>
          </a:prstGeom>
        </p:spPr>
        <p:txBody>
          <a:bodyPr vert="horz" lIns="93175" tIns="46587" rIns="93175" bIns="4658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8"/>
            <a:ext cx="3037840" cy="466434"/>
          </a:xfrm>
          <a:prstGeom prst="rect">
            <a:avLst/>
          </a:prstGeom>
        </p:spPr>
        <p:txBody>
          <a:bodyPr vert="horz" lIns="93175" tIns="46587" rIns="93175" bIns="46587" rtlCol="0" anchor="b"/>
          <a:lstStyle>
            <a:lvl1pPr algn="r">
              <a:defRPr sz="1200"/>
            </a:lvl1pPr>
          </a:lstStyle>
          <a:p>
            <a:fld id="{E98C02C0-98AB-4661-8FF3-2C79CAD8CBF9}" type="slidenum">
              <a:rPr lang="en-US" smtClean="0"/>
              <a:t>‹#›</a:t>
            </a:fld>
            <a:endParaRPr lang="en-US" dirty="0"/>
          </a:p>
        </p:txBody>
      </p:sp>
    </p:spTree>
    <p:extLst>
      <p:ext uri="{BB962C8B-B14F-4D97-AF65-F5344CB8AC3E}">
        <p14:creationId xmlns:p14="http://schemas.microsoft.com/office/powerpoint/2010/main" val="216768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owerbi.microsoft.com/en-us/blog/best-practice-rules-to-improve-your-models-performanc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radacad.com/document-a-power-bi-file-and-report-in-a-few-clicks-all-dax-code-visualization-power-query-script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power-bi/connect-data/power-bi-data-sour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1" u="none" strike="noStrike" kern="1200" dirty="0">
                <a:solidFill>
                  <a:schemeClr val="tx1"/>
                </a:solidFill>
                <a:effectLst/>
                <a:latin typeface="+mn-lt"/>
                <a:ea typeface="+mn-ea"/>
                <a:cs typeface="+mn-cs"/>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a:p>
            <a:r>
              <a:rPr lang="en-US" sz="1200" b="0" i="1" u="none" strike="noStrike" kern="1200">
                <a:solidFill>
                  <a:schemeClr val="tx1"/>
                </a:solidFill>
                <a:effectLst/>
                <a:latin typeface="+mn-lt"/>
                <a:ea typeface="+mn-ea"/>
                <a:cs typeface="+mn-cs"/>
              </a:rPr>
              <a:t>- https://powerbi.microsoft.com/en-us/blog/gartner-recognizes-microsoft-as-a-leader-in-analytics-and-bi-platforms-for-11-consecutive-years/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788330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10</a:t>
            </a:fld>
            <a:endParaRPr lang="en-US" dirty="0"/>
          </a:p>
        </p:txBody>
      </p:sp>
    </p:spTree>
    <p:extLst>
      <p:ext uri="{BB962C8B-B14F-4D97-AF65-F5344CB8AC3E}">
        <p14:creationId xmlns:p14="http://schemas.microsoft.com/office/powerpoint/2010/main" val="1514645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11</a:t>
            </a:fld>
            <a:endParaRPr lang="en-US" dirty="0"/>
          </a:p>
        </p:txBody>
      </p:sp>
    </p:spTree>
    <p:extLst>
      <p:ext uri="{BB962C8B-B14F-4D97-AF65-F5344CB8AC3E}">
        <p14:creationId xmlns:p14="http://schemas.microsoft.com/office/powerpoint/2010/main" val="3551583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https://docs.microsoft.com/en-us/power-bi/admin/service-premium-what-is</a:t>
            </a:r>
          </a:p>
        </p:txBody>
      </p:sp>
      <p:sp>
        <p:nvSpPr>
          <p:cNvPr id="4" name="Slide Number Placeholder 3"/>
          <p:cNvSpPr>
            <a:spLocks noGrp="1"/>
          </p:cNvSpPr>
          <p:nvPr>
            <p:ph type="sldNum" sz="quarter" idx="10"/>
          </p:nvPr>
        </p:nvSpPr>
        <p:spPr/>
        <p:txBody>
          <a:bodyPr/>
          <a:lstStyle/>
          <a:p>
            <a:fld id="{E98C02C0-98AB-4661-8FF3-2C79CAD8CBF9}" type="slidenum">
              <a:rPr lang="en-US" smtClean="0"/>
              <a:t>12</a:t>
            </a:fld>
            <a:endParaRPr lang="en-US" dirty="0"/>
          </a:p>
        </p:txBody>
      </p:sp>
    </p:spTree>
    <p:extLst>
      <p:ext uri="{BB962C8B-B14F-4D97-AF65-F5344CB8AC3E}">
        <p14:creationId xmlns:p14="http://schemas.microsoft.com/office/powerpoint/2010/main" val="364150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13</a:t>
            </a:fld>
            <a:endParaRPr lang="en-US" dirty="0"/>
          </a:p>
        </p:txBody>
      </p:sp>
    </p:spTree>
    <p:extLst>
      <p:ext uri="{BB962C8B-B14F-4D97-AF65-F5344CB8AC3E}">
        <p14:creationId xmlns:p14="http://schemas.microsoft.com/office/powerpoint/2010/main" val="1429040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14</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15</a:t>
            </a:fld>
            <a:endParaRPr lang="en-US" dirty="0"/>
          </a:p>
        </p:txBody>
      </p:sp>
    </p:spTree>
    <p:extLst>
      <p:ext uri="{BB962C8B-B14F-4D97-AF65-F5344CB8AC3E}">
        <p14:creationId xmlns:p14="http://schemas.microsoft.com/office/powerpoint/2010/main" val="3098498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16</a:t>
            </a:fld>
            <a:endParaRPr lang="en-US" dirty="0"/>
          </a:p>
        </p:txBody>
      </p:sp>
    </p:spTree>
    <p:extLst>
      <p:ext uri="{BB962C8B-B14F-4D97-AF65-F5344CB8AC3E}">
        <p14:creationId xmlns:p14="http://schemas.microsoft.com/office/powerpoint/2010/main" val="2316557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17</a:t>
            </a:fld>
            <a:endParaRPr lang="en-US" dirty="0"/>
          </a:p>
        </p:txBody>
      </p:sp>
    </p:spTree>
    <p:extLst>
      <p:ext uri="{BB962C8B-B14F-4D97-AF65-F5344CB8AC3E}">
        <p14:creationId xmlns:p14="http://schemas.microsoft.com/office/powerpoint/2010/main" val="155048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18</a:t>
            </a:fld>
            <a:endParaRPr lang="en-US" dirty="0"/>
          </a:p>
        </p:txBody>
      </p:sp>
    </p:spTree>
    <p:extLst>
      <p:ext uri="{BB962C8B-B14F-4D97-AF65-F5344CB8AC3E}">
        <p14:creationId xmlns:p14="http://schemas.microsoft.com/office/powerpoint/2010/main" val="1775618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19</a:t>
            </a:fld>
            <a:endParaRPr lang="en-US" dirty="0"/>
          </a:p>
        </p:txBody>
      </p:sp>
    </p:spTree>
    <p:extLst>
      <p:ext uri="{BB962C8B-B14F-4D97-AF65-F5344CB8AC3E}">
        <p14:creationId xmlns:p14="http://schemas.microsoft.com/office/powerpoint/2010/main" val="336819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20</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21</a:t>
            </a:fld>
            <a:endParaRPr lang="en-US" dirty="0"/>
          </a:p>
        </p:txBody>
      </p:sp>
    </p:spTree>
    <p:extLst>
      <p:ext uri="{BB962C8B-B14F-4D97-AF65-F5344CB8AC3E}">
        <p14:creationId xmlns:p14="http://schemas.microsoft.com/office/powerpoint/2010/main" val="1741923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22</a:t>
            </a:fld>
            <a:endParaRPr lang="en-US" dirty="0"/>
          </a:p>
        </p:txBody>
      </p:sp>
    </p:spTree>
    <p:extLst>
      <p:ext uri="{BB962C8B-B14F-4D97-AF65-F5344CB8AC3E}">
        <p14:creationId xmlns:p14="http://schemas.microsoft.com/office/powerpoint/2010/main" val="225004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23</a:t>
            </a:fld>
            <a:endParaRPr lang="en-US" dirty="0"/>
          </a:p>
        </p:txBody>
      </p:sp>
    </p:spTree>
    <p:extLst>
      <p:ext uri="{BB962C8B-B14F-4D97-AF65-F5344CB8AC3E}">
        <p14:creationId xmlns:p14="http://schemas.microsoft.com/office/powerpoint/2010/main" val="103219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24</a:t>
            </a:fld>
            <a:endParaRPr lang="en-US" dirty="0"/>
          </a:p>
        </p:txBody>
      </p:sp>
    </p:spTree>
    <p:extLst>
      <p:ext uri="{BB962C8B-B14F-4D97-AF65-F5344CB8AC3E}">
        <p14:creationId xmlns:p14="http://schemas.microsoft.com/office/powerpoint/2010/main" val="3707700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25</a:t>
            </a:fld>
            <a:endParaRPr lang="en-US" dirty="0"/>
          </a:p>
        </p:txBody>
      </p:sp>
    </p:spTree>
    <p:extLst>
      <p:ext uri="{BB962C8B-B14F-4D97-AF65-F5344CB8AC3E}">
        <p14:creationId xmlns:p14="http://schemas.microsoft.com/office/powerpoint/2010/main" val="2539106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26</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27</a:t>
            </a:fld>
            <a:endParaRPr lang="en-US" dirty="0"/>
          </a:p>
        </p:txBody>
      </p:sp>
    </p:spTree>
    <p:extLst>
      <p:ext uri="{BB962C8B-B14F-4D97-AF65-F5344CB8AC3E}">
        <p14:creationId xmlns:p14="http://schemas.microsoft.com/office/powerpoint/2010/main" val="3774179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28</a:t>
            </a:fld>
            <a:endParaRPr lang="en-US" dirty="0"/>
          </a:p>
        </p:txBody>
      </p:sp>
    </p:spTree>
    <p:extLst>
      <p:ext uri="{BB962C8B-B14F-4D97-AF65-F5344CB8AC3E}">
        <p14:creationId xmlns:p14="http://schemas.microsoft.com/office/powerpoint/2010/main" val="4189331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29</a:t>
            </a:fld>
            <a:endParaRPr lang="en-US" dirty="0"/>
          </a:p>
        </p:txBody>
      </p:sp>
    </p:spTree>
    <p:extLst>
      <p:ext uri="{BB962C8B-B14F-4D97-AF65-F5344CB8AC3E}">
        <p14:creationId xmlns:p14="http://schemas.microsoft.com/office/powerpoint/2010/main" val="426310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Best practice rules to improve your model&amp;#8217;s performance | Microsoft Power BI Blog | Microsoft Power BI</a:t>
            </a:r>
            <a:endParaRPr lang="en-US" dirty="0"/>
          </a:p>
          <a:p>
            <a:endParaRPr lang="en-US" dirty="0"/>
          </a:p>
          <a:p>
            <a:r>
              <a:rPr lang="en-US">
                <a:hlinkClick r:id="rId4"/>
              </a:rPr>
              <a:t>Document a Power BI file and report in a few clicks: all DAX code, visualization, Power Query scripts - RADACAD</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30</a:t>
            </a:fld>
            <a:endParaRPr lang="en-US" dirty="0"/>
          </a:p>
        </p:txBody>
      </p:sp>
    </p:spTree>
    <p:extLst>
      <p:ext uri="{BB962C8B-B14F-4D97-AF65-F5344CB8AC3E}">
        <p14:creationId xmlns:p14="http://schemas.microsoft.com/office/powerpoint/2010/main" val="4223658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31</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32</a:t>
            </a:fld>
            <a:endParaRPr lang="en-US" dirty="0"/>
          </a:p>
        </p:txBody>
      </p:sp>
    </p:spTree>
    <p:extLst>
      <p:ext uri="{BB962C8B-B14F-4D97-AF65-F5344CB8AC3E}">
        <p14:creationId xmlns:p14="http://schemas.microsoft.com/office/powerpoint/2010/main" val="315290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Gateway and Cloud Source like Azure SQL DB – </a:t>
            </a:r>
          </a:p>
          <a:p>
            <a:r>
              <a:rPr lang="en-US" dirty="0"/>
              <a:t>https://azure.microsoft.com/en-us/blog/securing-the-connection-between-power-bi-and-azure-sql-database/</a:t>
            </a:r>
          </a:p>
          <a:p>
            <a:r>
              <a:rPr lang="en-US" dirty="0"/>
              <a:t>https://ideas.powerbi.com/forums/265200-power-bi-ideas/suggestions/37702114-powerbi-gateway-add-azure-sql-database-as-a-data</a:t>
            </a:r>
          </a:p>
        </p:txBody>
      </p:sp>
      <p:sp>
        <p:nvSpPr>
          <p:cNvPr id="4" name="Slide Number Placeholder 3"/>
          <p:cNvSpPr>
            <a:spLocks noGrp="1"/>
          </p:cNvSpPr>
          <p:nvPr>
            <p:ph type="sldNum" sz="quarter" idx="10"/>
          </p:nvPr>
        </p:nvSpPr>
        <p:spPr/>
        <p:txBody>
          <a:bodyPr/>
          <a:lstStyle/>
          <a:p>
            <a:fld id="{E98C02C0-98AB-4661-8FF3-2C79CAD8CBF9}" type="slidenum">
              <a:rPr lang="en-US" smtClean="0"/>
              <a:t>33</a:t>
            </a:fld>
            <a:endParaRPr lang="en-US" dirty="0"/>
          </a:p>
        </p:txBody>
      </p:sp>
    </p:spTree>
    <p:extLst>
      <p:ext uri="{BB962C8B-B14F-4D97-AF65-F5344CB8AC3E}">
        <p14:creationId xmlns:p14="http://schemas.microsoft.com/office/powerpoint/2010/main" val="760661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34</a:t>
            </a:fld>
            <a:endParaRPr lang="en-US" dirty="0"/>
          </a:p>
        </p:txBody>
      </p:sp>
    </p:spTree>
    <p:extLst>
      <p:ext uri="{BB962C8B-B14F-4D97-AF65-F5344CB8AC3E}">
        <p14:creationId xmlns:p14="http://schemas.microsoft.com/office/powerpoint/2010/main" val="977762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35</a:t>
            </a:fld>
            <a:endParaRPr lang="en-US" dirty="0"/>
          </a:p>
        </p:txBody>
      </p:sp>
    </p:spTree>
    <p:extLst>
      <p:ext uri="{BB962C8B-B14F-4D97-AF65-F5344CB8AC3E}">
        <p14:creationId xmlns:p14="http://schemas.microsoft.com/office/powerpoint/2010/main" val="2560545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36</a:t>
            </a:fld>
            <a:endParaRPr lang="en-US" dirty="0"/>
          </a:p>
        </p:txBody>
      </p:sp>
    </p:spTree>
    <p:extLst>
      <p:ext uri="{BB962C8B-B14F-4D97-AF65-F5344CB8AC3E}">
        <p14:creationId xmlns:p14="http://schemas.microsoft.com/office/powerpoint/2010/main" val="303553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37</a:t>
            </a:fld>
            <a:endParaRPr lang="en-US" dirty="0"/>
          </a:p>
        </p:txBody>
      </p:sp>
    </p:spTree>
    <p:extLst>
      <p:ext uri="{BB962C8B-B14F-4D97-AF65-F5344CB8AC3E}">
        <p14:creationId xmlns:p14="http://schemas.microsoft.com/office/powerpoint/2010/main" val="301263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38</a:t>
            </a:fld>
            <a:endParaRPr lang="en-US" dirty="0"/>
          </a:p>
        </p:txBody>
      </p:sp>
    </p:spTree>
    <p:extLst>
      <p:ext uri="{BB962C8B-B14F-4D97-AF65-F5344CB8AC3E}">
        <p14:creationId xmlns:p14="http://schemas.microsoft.com/office/powerpoint/2010/main" val="4038679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39</a:t>
            </a:fld>
            <a:endParaRPr lang="en-US" dirty="0"/>
          </a:p>
        </p:txBody>
      </p:sp>
    </p:spTree>
    <p:extLst>
      <p:ext uri="{BB962C8B-B14F-4D97-AF65-F5344CB8AC3E}">
        <p14:creationId xmlns:p14="http://schemas.microsoft.com/office/powerpoint/2010/main" val="267102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374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40</a:t>
            </a:fld>
            <a:endParaRPr lang="en-US" dirty="0"/>
          </a:p>
        </p:txBody>
      </p:sp>
    </p:spTree>
    <p:extLst>
      <p:ext uri="{BB962C8B-B14F-4D97-AF65-F5344CB8AC3E}">
        <p14:creationId xmlns:p14="http://schemas.microsoft.com/office/powerpoint/2010/main" val="2123246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41</a:t>
            </a:fld>
            <a:endParaRPr lang="en-US" dirty="0"/>
          </a:p>
        </p:txBody>
      </p:sp>
    </p:spTree>
    <p:extLst>
      <p:ext uri="{BB962C8B-B14F-4D97-AF65-F5344CB8AC3E}">
        <p14:creationId xmlns:p14="http://schemas.microsoft.com/office/powerpoint/2010/main" val="2123246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42</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43</a:t>
            </a:fld>
            <a:endParaRPr lang="en-US" dirty="0"/>
          </a:p>
        </p:txBody>
      </p:sp>
    </p:spTree>
    <p:extLst>
      <p:ext uri="{BB962C8B-B14F-4D97-AF65-F5344CB8AC3E}">
        <p14:creationId xmlns:p14="http://schemas.microsoft.com/office/powerpoint/2010/main" val="502145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44</a:t>
            </a:fld>
            <a:endParaRPr lang="en-US" dirty="0"/>
          </a:p>
        </p:txBody>
      </p:sp>
    </p:spTree>
    <p:extLst>
      <p:ext uri="{BB962C8B-B14F-4D97-AF65-F5344CB8AC3E}">
        <p14:creationId xmlns:p14="http://schemas.microsoft.com/office/powerpoint/2010/main" val="31796106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45</a:t>
            </a:fld>
            <a:endParaRPr lang="en-US" dirty="0"/>
          </a:p>
        </p:txBody>
      </p:sp>
    </p:spTree>
    <p:extLst>
      <p:ext uri="{BB962C8B-B14F-4D97-AF65-F5344CB8AC3E}">
        <p14:creationId xmlns:p14="http://schemas.microsoft.com/office/powerpoint/2010/main" val="1026817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46</a:t>
            </a:fld>
            <a:endParaRPr lang="en-US" dirty="0"/>
          </a:p>
        </p:txBody>
      </p:sp>
    </p:spTree>
    <p:extLst>
      <p:ext uri="{BB962C8B-B14F-4D97-AF65-F5344CB8AC3E}">
        <p14:creationId xmlns:p14="http://schemas.microsoft.com/office/powerpoint/2010/main" val="1728124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47</a:t>
            </a:fld>
            <a:endParaRPr lang="en-US" dirty="0"/>
          </a:p>
        </p:txBody>
      </p:sp>
    </p:spTree>
    <p:extLst>
      <p:ext uri="{BB962C8B-B14F-4D97-AF65-F5344CB8AC3E}">
        <p14:creationId xmlns:p14="http://schemas.microsoft.com/office/powerpoint/2010/main" val="21851051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48</a:t>
            </a:fld>
            <a:endParaRPr lang="en-US" dirty="0"/>
          </a:p>
        </p:txBody>
      </p:sp>
    </p:spTree>
    <p:extLst>
      <p:ext uri="{BB962C8B-B14F-4D97-AF65-F5344CB8AC3E}">
        <p14:creationId xmlns:p14="http://schemas.microsoft.com/office/powerpoint/2010/main" val="2224976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49</a:t>
            </a:fld>
            <a:endParaRPr lang="en-US" dirty="0"/>
          </a:p>
        </p:txBody>
      </p:sp>
    </p:spTree>
    <p:extLst>
      <p:ext uri="{BB962C8B-B14F-4D97-AF65-F5344CB8AC3E}">
        <p14:creationId xmlns:p14="http://schemas.microsoft.com/office/powerpoint/2010/main" val="3268923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a:t>
            </a:fld>
            <a:endParaRPr lang="en-US" dirty="0"/>
          </a:p>
        </p:txBody>
      </p:sp>
    </p:spTree>
    <p:extLst>
      <p:ext uri="{BB962C8B-B14F-4D97-AF65-F5344CB8AC3E}">
        <p14:creationId xmlns:p14="http://schemas.microsoft.com/office/powerpoint/2010/main" val="1297014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50</a:t>
            </a:fld>
            <a:endParaRPr lang="en-US" dirty="0"/>
          </a:p>
        </p:txBody>
      </p:sp>
    </p:spTree>
    <p:extLst>
      <p:ext uri="{BB962C8B-B14F-4D97-AF65-F5344CB8AC3E}">
        <p14:creationId xmlns:p14="http://schemas.microsoft.com/office/powerpoint/2010/main" val="850017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51</a:t>
            </a:fld>
            <a:endParaRPr lang="en-US" dirty="0"/>
          </a:p>
        </p:txBody>
      </p:sp>
    </p:spTree>
    <p:extLst>
      <p:ext uri="{BB962C8B-B14F-4D97-AF65-F5344CB8AC3E}">
        <p14:creationId xmlns:p14="http://schemas.microsoft.com/office/powerpoint/2010/main" val="2989940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52</a:t>
            </a:fld>
            <a:endParaRPr lang="en-US" dirty="0"/>
          </a:p>
        </p:txBody>
      </p:sp>
    </p:spTree>
    <p:extLst>
      <p:ext uri="{BB962C8B-B14F-4D97-AF65-F5344CB8AC3E}">
        <p14:creationId xmlns:p14="http://schemas.microsoft.com/office/powerpoint/2010/main" val="294640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53</a:t>
            </a:fld>
            <a:endParaRPr lang="en-US" dirty="0"/>
          </a:p>
        </p:txBody>
      </p:sp>
    </p:spTree>
    <p:extLst>
      <p:ext uri="{BB962C8B-B14F-4D97-AF65-F5344CB8AC3E}">
        <p14:creationId xmlns:p14="http://schemas.microsoft.com/office/powerpoint/2010/main" val="1286431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54</a:t>
            </a:fld>
            <a:endParaRPr lang="en-US" dirty="0"/>
          </a:p>
        </p:txBody>
      </p:sp>
    </p:spTree>
    <p:extLst>
      <p:ext uri="{BB962C8B-B14F-4D97-AF65-F5344CB8AC3E}">
        <p14:creationId xmlns:p14="http://schemas.microsoft.com/office/powerpoint/2010/main" val="5154247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55</a:t>
            </a:fld>
            <a:endParaRPr lang="en-US" dirty="0"/>
          </a:p>
        </p:txBody>
      </p:sp>
    </p:spTree>
    <p:extLst>
      <p:ext uri="{BB962C8B-B14F-4D97-AF65-F5344CB8AC3E}">
        <p14:creationId xmlns:p14="http://schemas.microsoft.com/office/powerpoint/2010/main" val="2202634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56</a:t>
            </a:fld>
            <a:endParaRPr lang="en-US" dirty="0"/>
          </a:p>
        </p:txBody>
      </p:sp>
    </p:spTree>
    <p:extLst>
      <p:ext uri="{BB962C8B-B14F-4D97-AF65-F5344CB8AC3E}">
        <p14:creationId xmlns:p14="http://schemas.microsoft.com/office/powerpoint/2010/main" val="4029771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57</a:t>
            </a:fld>
            <a:endParaRPr lang="en-US" dirty="0"/>
          </a:p>
        </p:txBody>
      </p:sp>
    </p:spTree>
    <p:extLst>
      <p:ext uri="{BB962C8B-B14F-4D97-AF65-F5344CB8AC3E}">
        <p14:creationId xmlns:p14="http://schemas.microsoft.com/office/powerpoint/2010/main" val="5154247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58</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59</a:t>
            </a:fld>
            <a:endParaRPr lang="en-US" dirty="0"/>
          </a:p>
        </p:txBody>
      </p:sp>
    </p:spTree>
    <p:extLst>
      <p:ext uri="{BB962C8B-B14F-4D97-AF65-F5344CB8AC3E}">
        <p14:creationId xmlns:p14="http://schemas.microsoft.com/office/powerpoint/2010/main" val="2195686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a:t>
            </a:fld>
            <a:endParaRPr lang="en-US" dirty="0"/>
          </a:p>
        </p:txBody>
      </p:sp>
    </p:spTree>
    <p:extLst>
      <p:ext uri="{BB962C8B-B14F-4D97-AF65-F5344CB8AC3E}">
        <p14:creationId xmlns:p14="http://schemas.microsoft.com/office/powerpoint/2010/main" val="28806253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60</a:t>
            </a:fld>
            <a:endParaRPr lang="en-US" dirty="0"/>
          </a:p>
        </p:txBody>
      </p:sp>
    </p:spTree>
    <p:extLst>
      <p:ext uri="{BB962C8B-B14F-4D97-AF65-F5344CB8AC3E}">
        <p14:creationId xmlns:p14="http://schemas.microsoft.com/office/powerpoint/2010/main" val="21956864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61</a:t>
            </a:fld>
            <a:endParaRPr lang="en-US" dirty="0"/>
          </a:p>
        </p:txBody>
      </p:sp>
    </p:spTree>
    <p:extLst>
      <p:ext uri="{BB962C8B-B14F-4D97-AF65-F5344CB8AC3E}">
        <p14:creationId xmlns:p14="http://schemas.microsoft.com/office/powerpoint/2010/main" val="619764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62</a:t>
            </a:fld>
            <a:endParaRPr lang="en-US" dirty="0"/>
          </a:p>
        </p:txBody>
      </p:sp>
    </p:spTree>
    <p:extLst>
      <p:ext uri="{BB962C8B-B14F-4D97-AF65-F5344CB8AC3E}">
        <p14:creationId xmlns:p14="http://schemas.microsoft.com/office/powerpoint/2010/main" val="15645518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https://docs.microsoft.com/en-us/power-bi/report-builder-url-parameters</a:t>
            </a:r>
          </a:p>
          <a:p>
            <a:endParaRPr lang="en-US" dirty="0"/>
          </a:p>
          <a:p>
            <a:r>
              <a:rPr lang="en-US" dirty="0"/>
              <a:t>https://powerbi.microsoft.com/en-us/blog/power-bi-open-platform-connectivity-with-xmla-endpoints-public-preview/</a:t>
            </a:r>
          </a:p>
          <a:p>
            <a:r>
              <a:rPr lang="en-US" dirty="0"/>
              <a:t>	</a:t>
            </a:r>
          </a:p>
          <a:p>
            <a:endParaRPr lang="en-US" dirty="0"/>
          </a:p>
          <a:p>
            <a:r>
              <a:rPr lang="en-US" dirty="0"/>
              <a:t>https://app.powerbi.com/groups/ab897796-4f8a-46bc-a309-28ac5c1aaa46/rdlreports/eee87ade-24a2-430c-8941-b12c8baf46ab?rp:ReportID=3a8a4fc4-0a29-481e-8108-7ecbe1648b53&amp;rp:TimeStart=12/01/2014</a:t>
            </a:r>
          </a:p>
          <a:p>
            <a:endParaRPr lang="en-US" dirty="0"/>
          </a:p>
          <a:p>
            <a:r>
              <a:rPr lang="en-US" dirty="0"/>
              <a:t>https://app.powerbi.com/rdlEmbed?reportId=eee87ade-24a2-430c-8941-b12c8baf46ab&amp;autoAuth=true&amp;rp:ReportID=3a8a4fc4-0a29-481e-8108-7ecbe1648b53&amp;rp:TimeStart=12/01/2014</a:t>
            </a:r>
          </a:p>
        </p:txBody>
      </p:sp>
      <p:sp>
        <p:nvSpPr>
          <p:cNvPr id="4" name="Slide Number Placeholder 3"/>
          <p:cNvSpPr>
            <a:spLocks noGrp="1"/>
          </p:cNvSpPr>
          <p:nvPr>
            <p:ph type="sldNum" sz="quarter" idx="5"/>
          </p:nvPr>
        </p:nvSpPr>
        <p:spPr/>
        <p:txBody>
          <a:bodyPr/>
          <a:lstStyle/>
          <a:p>
            <a:fld id="{E98C02C0-98AB-4661-8FF3-2C79CAD8CBF9}" type="slidenum">
              <a:rPr lang="en-US" smtClean="0"/>
              <a:t>64</a:t>
            </a:fld>
            <a:endParaRPr lang="en-US" dirty="0"/>
          </a:p>
        </p:txBody>
      </p:sp>
    </p:spTree>
    <p:extLst>
      <p:ext uri="{BB962C8B-B14F-4D97-AF65-F5344CB8AC3E}">
        <p14:creationId xmlns:p14="http://schemas.microsoft.com/office/powerpoint/2010/main" val="257160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65</a:t>
            </a:fld>
            <a:endParaRPr lang="en-US" dirty="0"/>
          </a:p>
        </p:txBody>
      </p:sp>
    </p:spTree>
    <p:extLst>
      <p:ext uri="{BB962C8B-B14F-4D97-AF65-F5344CB8AC3E}">
        <p14:creationId xmlns:p14="http://schemas.microsoft.com/office/powerpoint/2010/main" val="32058243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66</a:t>
            </a:fld>
            <a:endParaRPr lang="en-US" dirty="0"/>
          </a:p>
        </p:txBody>
      </p:sp>
    </p:spTree>
    <p:extLst>
      <p:ext uri="{BB962C8B-B14F-4D97-AF65-F5344CB8AC3E}">
        <p14:creationId xmlns:p14="http://schemas.microsoft.com/office/powerpoint/2010/main" val="1089108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C02C0-98AB-4661-8FF3-2C79CAD8CBF9}" type="slidenum">
              <a:rPr lang="en-US" smtClean="0"/>
              <a:t>67</a:t>
            </a:fld>
            <a:endParaRPr lang="en-US" dirty="0"/>
          </a:p>
        </p:txBody>
      </p:sp>
    </p:spTree>
    <p:extLst>
      <p:ext uri="{BB962C8B-B14F-4D97-AF65-F5344CB8AC3E}">
        <p14:creationId xmlns:p14="http://schemas.microsoft.com/office/powerpoint/2010/main" val="15638445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68</a:t>
            </a:fld>
            <a:endParaRPr lang="en-US" dirty="0"/>
          </a:p>
        </p:txBody>
      </p:sp>
    </p:spTree>
    <p:extLst>
      <p:ext uri="{BB962C8B-B14F-4D97-AF65-F5344CB8AC3E}">
        <p14:creationId xmlns:p14="http://schemas.microsoft.com/office/powerpoint/2010/main" val="7301069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69</a:t>
            </a:fld>
            <a:endParaRPr lang="en-US" dirty="0"/>
          </a:p>
        </p:txBody>
      </p:sp>
    </p:spTree>
    <p:extLst>
      <p:ext uri="{BB962C8B-B14F-4D97-AF65-F5344CB8AC3E}">
        <p14:creationId xmlns:p14="http://schemas.microsoft.com/office/powerpoint/2010/main" val="36279709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70</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7</a:t>
            </a:fld>
            <a:endParaRPr lang="en-US" dirty="0"/>
          </a:p>
        </p:txBody>
      </p:sp>
    </p:spTree>
    <p:extLst>
      <p:ext uri="{BB962C8B-B14F-4D97-AF65-F5344CB8AC3E}">
        <p14:creationId xmlns:p14="http://schemas.microsoft.com/office/powerpoint/2010/main" val="72175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Connect to Source - https://prod7.semi.org/en/sites/semi.org/files/data17/docs/Historical_NA_eq_data2.xls</a:t>
            </a:r>
          </a:p>
          <a:p>
            <a:pPr marL="171450" indent="-171450">
              <a:buFont typeface="Arial" panose="020B0604020202020204" pitchFamily="34" charset="0"/>
              <a:buChar char="•"/>
            </a:pPr>
            <a:r>
              <a:rPr lang="en-US" dirty="0"/>
              <a:t>Rename Query (Take a Lap around the UI – Ribbon, Data Source Settings – New Source, etc.</a:t>
            </a:r>
          </a:p>
          <a:p>
            <a:pPr marL="171450" indent="-171450">
              <a:buFont typeface="Arial" panose="020B0604020202020204" pitchFamily="34" charset="0"/>
              <a:buChar char="•"/>
            </a:pPr>
            <a:r>
              <a:rPr lang="en-US" dirty="0"/>
              <a:t>Different Ways to get rid of Header/Footers</a:t>
            </a:r>
          </a:p>
          <a:p>
            <a:pPr marL="628650" lvl="1" indent="-171450">
              <a:buFont typeface="Arial" panose="020B0604020202020204" pitchFamily="34" charset="0"/>
              <a:buChar char="•"/>
            </a:pPr>
            <a:r>
              <a:rPr lang="en-US" dirty="0"/>
              <a:t>Do bad way, Remove Columns, promote to Headers</a:t>
            </a:r>
          </a:p>
          <a:p>
            <a:pPr marL="628650" lvl="1" indent="-171450">
              <a:buFont typeface="Arial" panose="020B0604020202020204" pitchFamily="34" charset="0"/>
              <a:buChar char="•"/>
            </a:pPr>
            <a:r>
              <a:rPr lang="en-US" dirty="0"/>
              <a:t>Manual Header Column Rename</a:t>
            </a:r>
          </a:p>
          <a:p>
            <a:pPr marL="628650" lvl="1" indent="-171450">
              <a:buFont typeface="Arial" panose="020B0604020202020204" pitchFamily="34" charset="0"/>
              <a:buChar char="•"/>
            </a:pPr>
            <a:r>
              <a:rPr lang="en-US" dirty="0"/>
              <a:t>Data Types – Change…  And then Talk About Date….</a:t>
            </a:r>
          </a:p>
          <a:p>
            <a:pPr marL="1085850" lvl="2" indent="-171450">
              <a:buFont typeface="Arial" panose="020B0604020202020204" pitchFamily="34" charset="0"/>
              <a:buChar char="•"/>
            </a:pPr>
            <a:r>
              <a:rPr lang="en-US" dirty="0" err="1"/>
              <a:t>Date.EndOfMonth</a:t>
            </a:r>
            <a:r>
              <a:rPr lang="en-US" dirty="0"/>
              <a:t>( </a:t>
            </a:r>
            <a:r>
              <a:rPr lang="en-US" dirty="0" err="1"/>
              <a:t>Date.From</a:t>
            </a:r>
            <a:r>
              <a:rPr lang="en-US" dirty="0"/>
              <a:t>(</a:t>
            </a:r>
            <a:r>
              <a:rPr lang="en-US" dirty="0" err="1"/>
              <a:t>Text.Start</a:t>
            </a:r>
            <a:r>
              <a:rPr lang="en-US" dirty="0"/>
              <a:t>( [Date], 3) &amp; "-01-" &amp; </a:t>
            </a:r>
            <a:r>
              <a:rPr lang="en-US" dirty="0" err="1"/>
              <a:t>Text.Range</a:t>
            </a:r>
            <a:r>
              <a:rPr lang="en-US" dirty="0"/>
              <a:t>([Date], 4) ) )</a:t>
            </a:r>
          </a:p>
          <a:p>
            <a:pPr marL="628650" lvl="1" indent="-171450">
              <a:buFont typeface="Arial" panose="020B0604020202020204" pitchFamily="34" charset="0"/>
              <a:buChar char="•"/>
            </a:pPr>
            <a:r>
              <a:rPr lang="en-US" dirty="0"/>
              <a:t>Move the Columns – Close and Load</a:t>
            </a:r>
          </a:p>
          <a:p>
            <a:pPr marL="628650" lvl="1" indent="-171450">
              <a:buFont typeface="Arial" panose="020B0604020202020204" pitchFamily="34" charset="0"/>
              <a:buChar char="•"/>
            </a:pPr>
            <a:r>
              <a:rPr lang="en-US" dirty="0"/>
              <a:t>Talk about Errors, fix….</a:t>
            </a:r>
          </a:p>
          <a:p>
            <a:pPr marL="171450" lvl="0" indent="-171450">
              <a:buFont typeface="Arial" panose="020B0604020202020204" pitchFamily="34" charset="0"/>
              <a:buChar char="•"/>
            </a:pPr>
            <a:r>
              <a:rPr lang="en-US" dirty="0"/>
              <a:t>Show in Power BI (Copy Paste the Script)</a:t>
            </a:r>
          </a:p>
        </p:txBody>
      </p:sp>
      <p:sp>
        <p:nvSpPr>
          <p:cNvPr id="4" name="Slide Number Placeholder 3"/>
          <p:cNvSpPr>
            <a:spLocks noGrp="1"/>
          </p:cNvSpPr>
          <p:nvPr>
            <p:ph type="sldNum" sz="quarter" idx="10"/>
          </p:nvPr>
        </p:nvSpPr>
        <p:spPr/>
        <p:txBody>
          <a:bodyPr/>
          <a:lstStyle/>
          <a:p>
            <a:fld id="{E98C02C0-98AB-4661-8FF3-2C79CAD8CBF9}" type="slidenum">
              <a:rPr lang="en-US" smtClean="0"/>
              <a:t>71</a:t>
            </a:fld>
            <a:endParaRPr lang="en-US" dirty="0"/>
          </a:p>
        </p:txBody>
      </p:sp>
    </p:spTree>
    <p:extLst>
      <p:ext uri="{BB962C8B-B14F-4D97-AF65-F5344CB8AC3E}">
        <p14:creationId xmlns:p14="http://schemas.microsoft.com/office/powerpoint/2010/main" val="15645518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72</a:t>
            </a:fld>
            <a:endParaRPr lang="en-US" dirty="0"/>
          </a:p>
        </p:txBody>
      </p:sp>
    </p:spTree>
    <p:extLst>
      <p:ext uri="{BB962C8B-B14F-4D97-AF65-F5344CB8AC3E}">
        <p14:creationId xmlns:p14="http://schemas.microsoft.com/office/powerpoint/2010/main" val="3135539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a:latin typeface="Segoe UI" panose="020B0502040204020203" pitchFamily="34" charset="0"/>
                <a:cs typeface="Segoe UI" panose="020B0502040204020203" pitchFamily="34" charset="0"/>
              </a:rPr>
              <a:t>Key Points</a:t>
            </a:r>
            <a:br>
              <a:rPr lang="en-GB" sz="1000" b="1" dirty="0">
                <a:latin typeface="Segoe UI" panose="020B0502040204020203" pitchFamily="34" charset="0"/>
                <a:cs typeface="Segoe UI" panose="020B0502040204020203" pitchFamily="34" charset="0"/>
              </a:rPr>
            </a:br>
            <a:r>
              <a:rPr lang="en-GB" sz="1000" dirty="0">
                <a:latin typeface="Segoe UI" panose="020B0502040204020203" pitchFamily="34" charset="0"/>
                <a:cs typeface="Segoe UI" panose="020B0502040204020203" pitchFamily="34" charset="0"/>
              </a:rPr>
              <a:t>What are the f</a:t>
            </a:r>
            <a:r>
              <a:rPr lang="en-US" sz="1000" dirty="0">
                <a:latin typeface="Segoe UI" panose="020B0502040204020203" pitchFamily="34" charset="0"/>
                <a:cs typeface="Segoe UI" panose="020B0502040204020203" pitchFamily="34" charset="0"/>
              </a:rPr>
              <a:t>our pillars of the service?</a:t>
            </a:r>
            <a:br>
              <a:rPr lang="en-US" sz="1000" dirty="0">
                <a:latin typeface="Segoe UI" panose="020B0502040204020203" pitchFamily="34" charset="0"/>
                <a:cs typeface="Segoe UI" panose="020B0502040204020203" pitchFamily="34" charset="0"/>
              </a:rPr>
            </a:br>
            <a:br>
              <a:rPr lang="en-US" sz="1000" dirty="0">
                <a:latin typeface="Segoe UI" panose="020B0502040204020203" pitchFamily="34" charset="0"/>
                <a:cs typeface="Segoe UI" panose="020B0502040204020203" pitchFamily="34" charset="0"/>
              </a:rPr>
            </a:br>
            <a:r>
              <a:rPr lang="en-US" sz="1000" b="1" dirty="0">
                <a:latin typeface="Segoe UI" panose="020B0502040204020203" pitchFamily="34" charset="0"/>
                <a:cs typeface="Segoe UI" panose="020B0502040204020203" pitchFamily="34" charset="0"/>
              </a:rPr>
              <a:t>Supporting Points</a:t>
            </a:r>
            <a:endParaRPr lang="en-US" sz="1000" dirty="0">
              <a:latin typeface="Segoe UI" panose="020B0502040204020203" pitchFamily="34" charset="0"/>
              <a:cs typeface="Segoe UI" panose="020B0502040204020203" pitchFamily="34" charset="0"/>
            </a:endParaRPr>
          </a:p>
          <a:p>
            <a:pPr marL="230743" indent="-230743">
              <a:buFont typeface="+mj-lt"/>
              <a:buAutoNum type="arabicPeriod"/>
            </a:pPr>
            <a:r>
              <a:rPr lang="en-US" sz="1000" dirty="0">
                <a:latin typeface="Segoe UI" panose="020B0502040204020203" pitchFamily="34" charset="0"/>
                <a:cs typeface="Segoe UI" panose="020B0502040204020203" pitchFamily="34" charset="0"/>
              </a:rPr>
              <a:t>Elastic</a:t>
            </a:r>
            <a:r>
              <a:rPr lang="en-US" sz="1000" baseline="0" dirty="0">
                <a:latin typeface="Segoe UI" panose="020B0502040204020203" pitchFamily="34" charset="0"/>
                <a:cs typeface="Segoe UI" panose="020B0502040204020203" pitchFamily="34" charset="0"/>
              </a:rPr>
              <a:t> scale and performance</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Separating compute and storage forces a focus on compute as a premium and storage as a commodity.</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Separating compute enables near-instant movement from one compute size to another, with little to no impact on customers.</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Storage can scale to PB+ easily, with proven Azure storage as the backing system</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Separate compute allows for cloud scenarios such as service pausing with minimal cost (storage only at commodity rates). This fulfills the premise of the cloud as a source of massive compute infrastructure. Premium possibilities include add-on SLA for restarts ($$$) and AI-based scaling for workloads based on historical usage data (e.g., learned system scalability and pausing based on optimal configurations such as need for data, past usage, expected usage—like a pause for weekends). </a:t>
            </a:r>
          </a:p>
          <a:p>
            <a:pPr marL="230743" indent="-230743">
              <a:buFont typeface="+mj-lt"/>
              <a:buAutoNum type="arabicPeriod"/>
            </a:pPr>
            <a:r>
              <a:rPr lang="en-US" sz="1000" baseline="0" dirty="0">
                <a:latin typeface="Segoe UI" panose="020B0502040204020203" pitchFamily="34" charset="0"/>
                <a:cs typeface="Segoe UI" panose="020B0502040204020203" pitchFamily="34" charset="0"/>
              </a:rPr>
              <a:t>Market-leading price/performance</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Moving the conversation away from nodes and disks to storage and compute as a way to provide insight. Customers don’t care that a DW has x spindles and x cores—they really just want insights into their data. Amazon targets disks and storage without a way for the customer to see how fast they can get an answer from their data.</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SQL DW will target Amazon Redshift as a price competitor and will provide on par or better performance for a matched price. </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As a key differentiator, Amazon requires that you decide what system you’d like up front (dense compute or dense storage). Separating the two means that as a customer, I can decide how much data vs. compute to use and adjust over time and then simply be billed for what I use. This differentiates the service as Amazon requires you to “buy/reserve” nodes and storage whether you use the capacity or not. One is a cost calculation (optimizing for usage of data center resources) and the other is customer centric—focusing on what the customer gets and pays for the service with the same or better performance.</a:t>
            </a:r>
          </a:p>
          <a:p>
            <a:pPr marL="230743" indent="-230743">
              <a:buFont typeface="+mj-lt"/>
              <a:buAutoNum type="arabicPeriod"/>
            </a:pPr>
            <a:r>
              <a:rPr lang="en-US" sz="1000" baseline="0" dirty="0">
                <a:latin typeface="Segoe UI" panose="020B0502040204020203" pitchFamily="34" charset="0"/>
                <a:cs typeface="Segoe UI" panose="020B0502040204020203" pitchFamily="34" charset="0"/>
              </a:rPr>
              <a:t>True SQL Server experience</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SQL Server 2014-based MPP architecture with a control node and </a:t>
            </a:r>
            <a:r>
              <a:rPr lang="en-US" sz="1000" i="1" baseline="0" dirty="0">
                <a:latin typeface="Segoe UI" panose="020B0502040204020203" pitchFamily="34" charset="0"/>
                <a:cs typeface="Segoe UI" panose="020B0502040204020203" pitchFamily="34" charset="0"/>
              </a:rPr>
              <a:t>n</a:t>
            </a:r>
            <a:r>
              <a:rPr lang="en-US" sz="1000" i="0" baseline="0" dirty="0">
                <a:latin typeface="Segoe UI" panose="020B0502040204020203" pitchFamily="34" charset="0"/>
                <a:cs typeface="Segoe UI" panose="020B0502040204020203" pitchFamily="34" charset="0"/>
              </a:rPr>
              <a:t> compute nodes that has been proven via four</a:t>
            </a:r>
            <a:r>
              <a:rPr lang="en-US" sz="1000" i="0" dirty="0">
                <a:latin typeface="Segoe UI" panose="020B0502040204020203" pitchFamily="34" charset="0"/>
                <a:cs typeface="Segoe UI" panose="020B0502040204020203" pitchFamily="34" charset="0"/>
              </a:rPr>
              <a:t> or more </a:t>
            </a:r>
            <a:r>
              <a:rPr lang="en-US" sz="1000" i="0" baseline="0" dirty="0">
                <a:latin typeface="Segoe UI" panose="020B0502040204020203" pitchFamily="34" charset="0"/>
                <a:cs typeface="Segoe UI" panose="020B0502040204020203" pitchFamily="34" charset="0"/>
              </a:rPr>
              <a:t>years in the appliance market serving regional customers (Dixons, DenizBank, Helmerich &amp; Payne), to mid-sized companies (T-Mobile, Progressive, Tangerine/ING, LG), to Forbes 100 corporations (Walmart, Johnson &amp; Johnson, Comcast, MetLife).</a:t>
            </a:r>
          </a:p>
          <a:p>
            <a:pPr marL="403225" lvl="1" indent="-174625">
              <a:buFont typeface="+mj-lt"/>
              <a:buAutoNum type="alphaLcPeriod"/>
            </a:pPr>
            <a:r>
              <a:rPr lang="en-US" sz="1000" i="0" baseline="0" dirty="0">
                <a:latin typeface="Segoe UI" panose="020B0502040204020203" pitchFamily="34" charset="0"/>
                <a:cs typeface="Segoe UI" panose="020B0502040204020203" pitchFamily="34" charset="0"/>
              </a:rPr>
              <a:t>TSQL language surface to simplify workload migrations from SQL Server SMP and SQL DB customers to the service minimizing conversion costs,</a:t>
            </a:r>
            <a:r>
              <a:rPr lang="en-US" sz="1000" i="0" dirty="0">
                <a:latin typeface="Segoe UI" panose="020B0502040204020203" pitchFamily="34" charset="0"/>
                <a:cs typeface="Segoe UI" panose="020B0502040204020203" pitchFamily="34" charset="0"/>
              </a:rPr>
              <a:t> which</a:t>
            </a:r>
            <a:r>
              <a:rPr lang="en-US" sz="1000" i="0" baseline="0" dirty="0">
                <a:latin typeface="Segoe UI" panose="020B0502040204020203" pitchFamily="34" charset="0"/>
                <a:cs typeface="Segoe UI" panose="020B0502040204020203" pitchFamily="34" charset="0"/>
              </a:rPr>
              <a:t> means a large addressable market (SQL SMP data warehouse is estimated at 220k units with multiple workloads per unit).</a:t>
            </a:r>
          </a:p>
          <a:p>
            <a:pPr marL="403225" lvl="1" indent="-174625">
              <a:buFont typeface="+mj-lt"/>
              <a:buAutoNum type="alphaLcPeriod"/>
            </a:pPr>
            <a:r>
              <a:rPr lang="en-US" sz="1000" i="0" baseline="0" dirty="0">
                <a:latin typeface="Segoe UI" panose="020B0502040204020203" pitchFamily="34" charset="0"/>
                <a:cs typeface="Segoe UI" panose="020B0502040204020203" pitchFamily="34" charset="0"/>
              </a:rPr>
              <a:t>Extends the SQL Server brand into the largest DW scenarios without rewrites (premium version of the SMP box and cloud services).</a:t>
            </a:r>
          </a:p>
          <a:p>
            <a:pPr marL="403225" lvl="1" indent="-174625">
              <a:buFont typeface="+mj-lt"/>
              <a:buAutoNum type="alphaLcPeriod"/>
            </a:pPr>
            <a:r>
              <a:rPr lang="en-US" sz="1000" i="0" baseline="0" dirty="0">
                <a:latin typeface="Segoe UI" panose="020B0502040204020203" pitchFamily="34" charset="0"/>
                <a:cs typeface="Segoe UI" panose="020B0502040204020203" pitchFamily="34" charset="0"/>
              </a:rPr>
              <a:t>Launching with a targeted 60 ISV partners (Tableau, Informatica, Revolution Analytics, SAP, MicroStrategy, Attunity, Tibco, and others) covering data loading, BI and reporting, and analytics (including predictive).</a:t>
            </a:r>
            <a:endParaRPr lang="en-US" sz="1000" baseline="0" dirty="0">
              <a:latin typeface="Segoe UI" panose="020B0502040204020203" pitchFamily="34" charset="0"/>
              <a:cs typeface="Segoe UI" panose="020B0502040204020203" pitchFamily="34" charset="0"/>
            </a:endParaRPr>
          </a:p>
          <a:p>
            <a:pPr marL="230743" indent="-230743">
              <a:buFont typeface="+mj-lt"/>
              <a:buAutoNum type="arabicPeriod"/>
            </a:pPr>
            <a:r>
              <a:rPr lang="en-US" sz="1000" baseline="0" dirty="0">
                <a:latin typeface="Segoe UI" panose="020B0502040204020203" pitchFamily="34" charset="0"/>
                <a:cs typeface="Segoe UI" panose="020B0502040204020203" pitchFamily="34" charset="0"/>
              </a:rPr>
              <a:t>Query across all data types and locations</a:t>
            </a:r>
          </a:p>
          <a:p>
            <a:pPr marL="403225" lvl="1" indent="-174625" defTabSz="922972">
              <a:buFont typeface="+mj-lt"/>
              <a:buAutoNum type="alphaLcPeriod"/>
              <a:defRPr/>
            </a:pPr>
            <a:r>
              <a:rPr lang="en-US" sz="1000" baseline="0" dirty="0">
                <a:latin typeface="Segoe UI" panose="020B0502040204020203" pitchFamily="34" charset="0"/>
                <a:cs typeface="Segoe UI" panose="020B0502040204020203" pitchFamily="34" charset="0"/>
              </a:rPr>
              <a:t>The service will integrate with key first-party Azure offerings such as Power BI, Azure Machine Learning, and Azure Data Factory to provide a model for exposing and aggregating data to customers through a full experience (data ingestion, aggregation, analytics and reporting).</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PolyBase as an integration technology enables the surfacing of data from Hadoop (Horton Data Platform 1.x/2.x, Cloudera 4.x/5.x, HDInsight) and Azure storage as a remote table in the service.</a:t>
            </a:r>
          </a:p>
          <a:p>
            <a:pPr marL="571500" lvl="2" indent="-168275">
              <a:buFont typeface="+mj-lt"/>
              <a:buAutoNum type="romanLcPeriod"/>
            </a:pPr>
            <a:r>
              <a:rPr lang="en-US" sz="1000" baseline="0" dirty="0">
                <a:latin typeface="Segoe UI" panose="020B0502040204020203" pitchFamily="34" charset="0"/>
                <a:cs typeface="Segoe UI" panose="020B0502040204020203" pitchFamily="34" charset="0"/>
              </a:rPr>
              <a:t>Using both Map Reduce/YARN query engines as well as internal SQL Server query optimization, PolyBase is able to efficiently determine how and where to query the data (either a push-down query or streaming data back to SQL dw).</a:t>
            </a:r>
          </a:p>
          <a:p>
            <a:pPr marL="403225" lvl="1" indent="-174625">
              <a:buFont typeface="+mj-lt"/>
              <a:buAutoNum type="alphaLcPeriod"/>
            </a:pPr>
            <a:r>
              <a:rPr lang="en-US" sz="1000" baseline="0" dirty="0">
                <a:latin typeface="Segoe UI" panose="020B0502040204020203" pitchFamily="34" charset="0"/>
                <a:cs typeface="Segoe UI" panose="020B0502040204020203" pitchFamily="34" charset="0"/>
              </a:rPr>
              <a:t>This enables all kinds of hybrid scenarios such as structured (say POS and inventory data) and unstructured data (web logs, social media sentiment analysis) into a single world with the SQL DW service as a hub to all data insights.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13465708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https://azure.microsoft.com/en-us/services/synapse-analytics/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1010045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76</a:t>
            </a:fld>
            <a:endParaRPr lang="en-US" dirty="0"/>
          </a:p>
        </p:txBody>
      </p:sp>
    </p:spTree>
    <p:extLst>
      <p:ext uri="{BB962C8B-B14F-4D97-AF65-F5344CB8AC3E}">
        <p14:creationId xmlns:p14="http://schemas.microsoft.com/office/powerpoint/2010/main" val="35695972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77</a:t>
            </a:fld>
            <a:endParaRPr lang="en-US" dirty="0"/>
          </a:p>
        </p:txBody>
      </p:sp>
    </p:spTree>
    <p:extLst>
      <p:ext uri="{BB962C8B-B14F-4D97-AF65-F5344CB8AC3E}">
        <p14:creationId xmlns:p14="http://schemas.microsoft.com/office/powerpoint/2010/main" val="2648619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t>8</a:t>
            </a:fld>
            <a:endParaRPr lang="en-US" dirty="0"/>
          </a:p>
        </p:txBody>
      </p:sp>
    </p:spTree>
    <p:extLst>
      <p:ext uri="{BB962C8B-B14F-4D97-AF65-F5344CB8AC3E}">
        <p14:creationId xmlns:p14="http://schemas.microsoft.com/office/powerpoint/2010/main" val="280658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data sources - Power BI | Microsoft Docs</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t>9</a:t>
            </a:fld>
            <a:endParaRPr lang="en-US" dirty="0"/>
          </a:p>
        </p:txBody>
      </p:sp>
    </p:spTree>
    <p:extLst>
      <p:ext uri="{BB962C8B-B14F-4D97-AF65-F5344CB8AC3E}">
        <p14:creationId xmlns:p14="http://schemas.microsoft.com/office/powerpoint/2010/main" val="2129361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2.emf"/><Relationship Id="rId5" Type="http://schemas.openxmlformats.org/officeDocument/2006/relationships/oleObject" Target="../embeddings/oleObject1.bin"/><Relationship Id="rId4"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1143190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49960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09886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14224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129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40747745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792616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6266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050674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57674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6572658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62684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268572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15156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52pt Titl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a:solidFill>
                  <a:schemeClr val="tx1"/>
                </a:solidFill>
              </a:defRPr>
            </a:lvl1pPr>
          </a:lstStyle>
          <a:p>
            <a:pPr defTabSz="914036">
              <a:defRPr/>
            </a:pPr>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a:solidFill>
                  <a:schemeClr val="tx1"/>
                </a:solidFill>
              </a:defRPr>
            </a:lvl1pPr>
          </a:lstStyle>
          <a:p>
            <a:pPr>
              <a:defRPr/>
            </a:pPr>
            <a:fld id="{EC136591-509A-F246-B30E-5ECE4A4A5F5E}" type="slidenum">
              <a:rPr lang="en-US" smtClean="0">
                <a:solidFill>
                  <a:srgbClr val="FFFFFF"/>
                </a:solidFill>
              </a:rPr>
              <a:pPr>
                <a:defRPr/>
              </a:pPr>
              <a:t>‹#›</a:t>
            </a:fld>
            <a:endParaRPr lang="en-US" dirty="0">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0943913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599" y="953509"/>
            <a:ext cx="10961918" cy="79331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69241" y="1189180"/>
            <a:ext cx="11653520" cy="1537264"/>
          </a:xfrm>
          <a:prstGeom prst="rect">
            <a:avLst/>
          </a:prstGeom>
        </p:spPr>
        <p:txBody>
          <a:bodyPr/>
          <a:lstStyle>
            <a:lvl1pPr marL="0" indent="-243800">
              <a:defRPr sz="2133">
                <a:solidFill>
                  <a:srgbClr val="191919"/>
                </a:solidFill>
              </a:defRPr>
            </a:lvl1pPr>
            <a:lvl2pPr marL="609498" indent="-243800">
              <a:defRPr sz="1866">
                <a:solidFill>
                  <a:srgbClr val="191919"/>
                </a:solidFill>
              </a:defRPr>
            </a:lvl2pPr>
            <a:lvl3pPr marL="975197" indent="-243800">
              <a:defRPr sz="1600">
                <a:solidFill>
                  <a:srgbClr val="191919"/>
                </a:solidFill>
              </a:defRPr>
            </a:lvl3pPr>
            <a:lvl4pPr marL="1340896" indent="-243800">
              <a:defRPr sz="1400">
                <a:solidFill>
                  <a:srgbClr val="191919"/>
                </a:solidFill>
              </a:defRPr>
            </a:lvl4pPr>
            <a:lvl5pPr marL="1706594" indent="-243800">
              <a:defRPr sz="1400">
                <a:solidFill>
                  <a:srgbClr val="1919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0400" y="1028735"/>
            <a:ext cx="10959008" cy="321433"/>
          </a:xfrm>
          <a:prstGeom prst="rect">
            <a:avLst/>
          </a:prstGeom>
        </p:spPr>
        <p:txBody>
          <a:bodyPr anchor="b">
            <a:noAutofit/>
          </a:bodyPr>
          <a:lstStyle>
            <a:lvl1pPr marL="0" indent="0">
              <a:buNone/>
              <a:defRPr sz="1866" b="0">
                <a:solidFill>
                  <a:srgbClr val="2E2E2E"/>
                </a:solidFill>
                <a:latin typeface="+mj-lt"/>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6" name="Slide Number Placeholder 5"/>
          <p:cNvSpPr>
            <a:spLocks noGrp="1"/>
          </p:cNvSpPr>
          <p:nvPr>
            <p:ph type="sldNum" sz="quarter" idx="4"/>
          </p:nvPr>
        </p:nvSpPr>
        <p:spPr>
          <a:xfrm>
            <a:off x="9193393" y="6463786"/>
            <a:ext cx="2844800" cy="366182"/>
          </a:xfrm>
          <a:prstGeom prst="rect">
            <a:avLst/>
          </a:prstGeom>
        </p:spPr>
        <p:txBody>
          <a:bodyPr vert="horz" lIns="91440" tIns="45720" rIns="91440" bIns="45720" rtlCol="0" anchor="ctr"/>
          <a:lstStyle>
            <a:lvl1pPr algn="r">
              <a:defRPr sz="933">
                <a:solidFill>
                  <a:schemeClr val="bg1"/>
                </a:solidFill>
              </a:defRPr>
            </a:lvl1pPr>
          </a:lstStyle>
          <a:p>
            <a:pPr defTabSz="914036"/>
            <a:endParaRPr lang="en-US" dirty="0">
              <a:solidFill>
                <a:srgbClr val="494949"/>
              </a:solidFill>
            </a:endParaRPr>
          </a:p>
        </p:txBody>
      </p:sp>
    </p:spTree>
    <p:extLst>
      <p:ext uri="{BB962C8B-B14F-4D97-AF65-F5344CB8AC3E}">
        <p14:creationId xmlns:p14="http://schemas.microsoft.com/office/powerpoint/2010/main" val="360363717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_Contact Page">
    <p:bg>
      <p:bgPr>
        <a:solidFill>
          <a:srgbClr val="0070C0"/>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defTabSz="914332">
              <a:lnSpc>
                <a:spcPts val="1413"/>
              </a:lnSpc>
            </a:pPr>
            <a:r>
              <a:rPr lang="en-US" sz="1067" dirty="0">
                <a:solidFill>
                  <a:srgbClr val="494949"/>
                </a:solidFill>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96537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075884"/>
          </a:xfrm>
          <a:prstGeom prst="rect">
            <a:avLst/>
          </a:prstGeo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743"/>
            <a:ext cx="3859607" cy="133860"/>
          </a:xfrm>
          <a:prstGeom prst="rect">
            <a:avLst/>
          </a:prstGeom>
        </p:spPr>
        <p:txBody>
          <a:bodyPr/>
          <a:lstStyle/>
          <a:p>
            <a:pPr defTabSz="914036"/>
            <a:endParaRPr lang="en-US" dirty="0">
              <a:solidFill>
                <a:srgbClr val="505050"/>
              </a:solidFill>
            </a:endParaRP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p>
            <a:pPr defTabSz="914036"/>
            <a:fld id="{27258FFF-F925-446B-8502-81C933981705}" type="slidenum">
              <a:rPr lang="en-US" smtClean="0">
                <a:solidFill>
                  <a:srgbClr val="505050"/>
                </a:solidFill>
              </a:rPr>
              <a:pPr defTabSz="914036"/>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5"/>
            <a:ext cx="8964248" cy="2701124"/>
          </a:xfrm>
          <a:prstGeom prst="rect">
            <a:avLst/>
          </a:prstGeom>
        </p:spPr>
        <p:txBody>
          <a:bodyPr/>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60140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defTabSz="914036">
              <a:defRPr/>
            </a:pPr>
            <a:r>
              <a:rPr lang="en-US" dirty="0"/>
              <a:t>Microsoft Confidential</a:t>
            </a:r>
          </a:p>
        </p:txBody>
      </p:sp>
      <p:sp>
        <p:nvSpPr>
          <p:cNvPr id="3" name="Slide Number Placeholder 2"/>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351770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55079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lIns="146304" tIns="91440" rIns="146304" bIns="91440"/>
          <a:lstStyle>
            <a:lvl1pPr algn="l">
              <a:defRPr sz="3823">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7215275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2"/>
            </p:custDataLst>
          </p:nvPr>
        </p:nvSpPr>
        <p:spPr>
          <a:xfrm>
            <a:off x="0" y="192025"/>
            <a:ext cx="12192000" cy="646042"/>
          </a:xfrm>
          <a:prstGeom prst="rect">
            <a:avLst/>
          </a:prstGeo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3"/>
            </p:custDataLst>
          </p:nvPr>
        </p:nvSpPr>
        <p:spPr>
          <a:xfrm>
            <a:off x="0" y="832104"/>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589" indent="0">
              <a:buNone/>
              <a:defRPr/>
            </a:lvl2pPr>
            <a:lvl3pPr marL="588298" indent="0">
              <a:buNone/>
              <a:defRPr/>
            </a:lvl3pPr>
            <a:lvl4pPr marL="869886" indent="0">
              <a:buNone/>
              <a:defRPr/>
            </a:lvl4pPr>
            <a:lvl5pPr marL="1105205" indent="0">
              <a:buNone/>
              <a:defRPr/>
            </a:lvl5pPr>
          </a:lstStyle>
          <a:p>
            <a:pPr lvl="0"/>
            <a:r>
              <a:rPr lang="en-US" dirty="0"/>
              <a:t>Click to add subtitle</a:t>
            </a:r>
          </a:p>
        </p:txBody>
      </p:sp>
    </p:spTree>
    <p:extLst>
      <p:ext uri="{BB962C8B-B14F-4D97-AF65-F5344CB8AC3E}">
        <p14:creationId xmlns:p14="http://schemas.microsoft.com/office/powerpoint/2010/main" val="91700146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097925" cy="1075884"/>
          </a:xfrm>
        </p:spPr>
        <p:txBody>
          <a:bodyPr lIns="146304" tIns="91440" rIns="146304" bIns="91440"/>
          <a:lstStyle>
            <a:lvl1pPr>
              <a:lnSpc>
                <a:spcPts val="6176"/>
              </a:lnSpc>
              <a:defRPr sz="5686"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036"/>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36"/>
            <a:fld id="{27258FFF-F925-446B-8502-81C933981705}" type="slidenum">
              <a:rPr lang="en-US" smtClean="0">
                <a:solidFill>
                  <a:srgbClr val="505050"/>
                </a:solidFill>
              </a:rPr>
              <a:pPr defTabSz="914036"/>
              <a:t>‹#›</a:t>
            </a:fld>
            <a:endParaRPr lang="en-US" dirty="0">
              <a:solidFill>
                <a:srgbClr val="505050"/>
              </a:solidFill>
            </a:endParaRPr>
          </a:p>
        </p:txBody>
      </p:sp>
    </p:spTree>
    <p:extLst>
      <p:ext uri="{BB962C8B-B14F-4D97-AF65-F5344CB8AC3E}">
        <p14:creationId xmlns:p14="http://schemas.microsoft.com/office/powerpoint/2010/main" val="6516245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048401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536764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19103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187971"/>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01718670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446293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0115988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207863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rgbClr val="0065B2"/>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89" name="Freeform 88"/>
          <p:cNvSpPr/>
          <p:nvPr userDrawn="1"/>
        </p:nvSpPr>
        <p:spPr bwMode="auto">
          <a:xfrm>
            <a:off x="507611" y="2720999"/>
            <a:ext cx="2806205" cy="17607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0" name="Freeform 89"/>
          <p:cNvSpPr>
            <a:spLocks noChangeAspect="1"/>
          </p:cNvSpPr>
          <p:nvPr userDrawn="1"/>
        </p:nvSpPr>
        <p:spPr bwMode="auto">
          <a:xfrm>
            <a:off x="921895" y="3047191"/>
            <a:ext cx="1974143" cy="125014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1" name="Freeform 90"/>
          <p:cNvSpPr>
            <a:spLocks noChangeAspect="1"/>
          </p:cNvSpPr>
          <p:nvPr userDrawn="1"/>
        </p:nvSpPr>
        <p:spPr bwMode="auto">
          <a:xfrm>
            <a:off x="1286304" y="3313535"/>
            <a:ext cx="1248823" cy="790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1553006" y="3517540"/>
            <a:ext cx="715418" cy="45304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9239" y="289511"/>
            <a:ext cx="5108376" cy="3101470"/>
          </a:xfrm>
        </p:spPr>
        <p:txBody>
          <a:bodyPr/>
          <a:lstStyle>
            <a:lvl1pPr>
              <a:defRPr sz="3600">
                <a:solidFill>
                  <a:schemeClr val="accent1"/>
                </a:solidFill>
              </a:defRPr>
            </a:lvl1pPr>
          </a:lstStyle>
          <a:p>
            <a:r>
              <a:rPr lang="en-US" dirty="0"/>
              <a:t>Click to edit Master title style</a:t>
            </a:r>
          </a:p>
        </p:txBody>
      </p:sp>
      <p:sp>
        <p:nvSpPr>
          <p:cNvPr id="94"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95" name="Oval 94"/>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584989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2"/>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chemeClr val="accent2">
              <a:lumMod val="75000"/>
            </a:schemeClr>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173"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174" name="Oval 173"/>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Title 1"/>
          <p:cNvSpPr>
            <a:spLocks noGrp="1"/>
          </p:cNvSpPr>
          <p:nvPr>
            <p:ph type="title"/>
          </p:nvPr>
        </p:nvSpPr>
        <p:spPr>
          <a:xfrm>
            <a:off x="269239" y="289511"/>
            <a:ext cx="5108376" cy="3101470"/>
          </a:xfrm>
        </p:spPr>
        <p:txBody>
          <a:bodyPr/>
          <a:lstStyle>
            <a:lvl1pPr>
              <a:defRPr sz="36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4418137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2412187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94989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3358537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58892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3531404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489879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6052075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3257165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57544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06199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30069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417476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0131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4905738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6085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602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57929052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70889940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60455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27386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2055166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5953AD0-7361-4755-9F16-790BE48104A3}" type="datetimeFigureOut">
              <a:rPr lang="en-US" smtClean="0"/>
              <a:t>7/8/2021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3722D1-D77E-41ED-9FC0-BA6608D9DD8F}" type="slidenum">
              <a:rPr lang="en-US" smtClean="0"/>
              <a:t>‹#›</a:t>
            </a:fld>
            <a:endParaRPr lang="en-US" dirty="0"/>
          </a:p>
        </p:txBody>
      </p:sp>
    </p:spTree>
    <p:extLst>
      <p:ext uri="{BB962C8B-B14F-4D97-AF65-F5344CB8AC3E}">
        <p14:creationId xmlns:p14="http://schemas.microsoft.com/office/powerpoint/2010/main" val="409534541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085522311"/>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70295755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3490618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959248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26449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20175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743847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214049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4228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647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31575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77668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41250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7421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65002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519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705571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4177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4217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73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19020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477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794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786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6684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827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7738961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3125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07815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413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8600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11661355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67681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30766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4536155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647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5256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133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7724885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485973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132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5397411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3691637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42284929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5005404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296041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40133763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134443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0268007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6969362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564811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03806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917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4400"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r>
              <a:rPr lang="en-US" dirty="0"/>
              <a: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6208763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9977286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8590525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7437" y="146443"/>
            <a:ext cx="3876675" cy="4557229"/>
          </a:xfrm>
        </p:spPr>
        <p:txBody>
          <a:bodyPr/>
          <a:lstStyle>
            <a:lvl1pPr marL="0" indent="0">
              <a:buFont typeface="Arial" panose="020B0604020202020204" pitchFamily="34" charset="0"/>
              <a:buNone/>
              <a:defRPr sz="6000" b="1"/>
            </a:lvl1pPr>
          </a:lstStyle>
          <a:p>
            <a:pPr lvl="0"/>
            <a:r>
              <a:rPr lang="en-US" dirty="0"/>
              <a:t>AGENDA</a:t>
            </a:r>
          </a:p>
          <a:p>
            <a:pPr lvl="1"/>
            <a:r>
              <a:rPr lang="en-US" dirty="0"/>
              <a:t>Second level</a:t>
            </a:r>
          </a:p>
        </p:txBody>
      </p:sp>
    </p:spTree>
    <p:extLst>
      <p:ext uri="{BB962C8B-B14F-4D97-AF65-F5344CB8AC3E}">
        <p14:creationId xmlns:p14="http://schemas.microsoft.com/office/powerpoint/2010/main" val="35422691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41951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446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5928245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272147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0724669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40633106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8874459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9213520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368443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7225342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69240" y="289511"/>
            <a:ext cx="4487487" cy="4430271"/>
          </a:xfrm>
        </p:spPr>
        <p:txBody>
          <a:bodyPr/>
          <a:lstStyle>
            <a:lvl1pPr>
              <a:defRPr>
                <a:solidFill>
                  <a:schemeClr val="tx2"/>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50242319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6380536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6182577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3801695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9445904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5857212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720766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99059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79061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8585092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4940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69240" y="289511"/>
            <a:ext cx="4487487" cy="4430271"/>
          </a:xfrm>
        </p:spPr>
        <p:txBody>
          <a:bodyPr/>
          <a:lstStyle>
            <a:lvl1pPr>
              <a:defRPr>
                <a:solidFill>
                  <a:schemeClr val="accent2"/>
                </a:solidFill>
              </a:defRPr>
            </a:lvl1pPr>
          </a:lstStyle>
          <a:p>
            <a:r>
              <a:rPr lang="en-US"/>
              <a:t>Click to edit Master 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219460190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dirty="0">
                <a:solidFill>
                  <a:prstClr val="white"/>
                </a:solidFill>
                <a:cs typeface="Arial"/>
              </a:rPr>
              <a:t>Microsoft Confidential</a:t>
            </a:r>
          </a:p>
        </p:txBody>
      </p:sp>
    </p:spTree>
    <p:extLst>
      <p:ext uri="{BB962C8B-B14F-4D97-AF65-F5344CB8AC3E}">
        <p14:creationId xmlns:p14="http://schemas.microsoft.com/office/powerpoint/2010/main" val="24421048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252543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a:solidFill>
                  <a:srgbClr val="FFFFFF"/>
                </a:solidFill>
              </a:rPr>
              <a:pPr defTabSz="686047"/>
              <a:t>7/8/2021</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6814721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8539937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559171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a:solidFill>
                  <a:srgbClr val="494949"/>
                </a:solidFill>
              </a:rPr>
              <a:pPr/>
              <a:t>7/8/2021</a:t>
            </a:fld>
            <a:endParaRPr lang="en-US" dirty="0">
              <a:solidFill>
                <a:srgbClr val="494949"/>
              </a:solidFill>
            </a:endParaRPr>
          </a:p>
        </p:txBody>
      </p:sp>
      <p:sp>
        <p:nvSpPr>
          <p:cNvPr id="8" name="Footer Placeholder 7"/>
          <p:cNvSpPr>
            <a:spLocks noGrp="1"/>
          </p:cNvSpPr>
          <p:nvPr>
            <p:ph type="ftr" sz="quarter" idx="11"/>
          </p:nvPr>
        </p:nvSpPr>
        <p:spPr/>
        <p:txBody>
          <a:bodyPr/>
          <a:lstStyle/>
          <a:p>
            <a:endParaRPr dirty="0">
              <a:solidFill>
                <a:srgbClr val="BA141A"/>
              </a:solidFill>
            </a:endParaRPr>
          </a:p>
        </p:txBody>
      </p:sp>
      <p:sp>
        <p:nvSpPr>
          <p:cNvPr id="9" name="Slide Number Placeholder 8"/>
          <p:cNvSpPr>
            <a:spLocks noGrp="1"/>
          </p:cNvSpPr>
          <p:nvPr>
            <p:ph type="sldNum" sz="quarter" idx="12"/>
          </p:nvPr>
        </p:nvSpPr>
        <p:spPr/>
        <p:txBody>
          <a:bodyPr/>
          <a:lstStyle/>
          <a:p>
            <a:fld id="{9680352F-C9A5-4457-AE8D-BE1FDA2D08C4}" type="slidenum">
              <a:rPr>
                <a:solidFill>
                  <a:srgbClr val="BA141A"/>
                </a:solidFill>
              </a:rPr>
              <a:pPr/>
              <a:t>‹#›</a:t>
            </a:fld>
            <a:endParaRPr dirty="0">
              <a:solidFill>
                <a:srgbClr val="BA141A"/>
              </a:solidFill>
            </a:endParaRPr>
          </a:p>
        </p:txBody>
      </p:sp>
    </p:spTree>
    <p:extLst>
      <p:ext uri="{BB962C8B-B14F-4D97-AF65-F5344CB8AC3E}">
        <p14:creationId xmlns:p14="http://schemas.microsoft.com/office/powerpoint/2010/main" val="19304222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54381459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dirty="0"/>
              <a:t>Microsoft Confidential</a:t>
            </a:r>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dirty="0"/>
          </a:p>
        </p:txBody>
      </p:sp>
    </p:spTree>
    <p:extLst>
      <p:ext uri="{BB962C8B-B14F-4D97-AF65-F5344CB8AC3E}">
        <p14:creationId xmlns:p14="http://schemas.microsoft.com/office/powerpoint/2010/main" val="8853937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2530219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6249620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25475286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758212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9738579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7386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1222582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51034452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9739259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6604569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3933811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087982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4321273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4141815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5387321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80335913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40" y="2084174"/>
            <a:ext cx="8964248" cy="4003177"/>
          </a:xfrm>
        </p:spPr>
        <p:txBody>
          <a:bodyPr/>
          <a:lstStyle>
            <a:lvl1pPr marL="228746" indent="-228746">
              <a:spcBef>
                <a:spcPts val="1176"/>
              </a:spcBef>
              <a:defRPr sz="2549">
                <a:latin typeface="+mn-lt"/>
              </a:defRPr>
            </a:lvl1pPr>
            <a:lvl2pPr marL="676899" indent="-228746">
              <a:spcBef>
                <a:spcPts val="1176"/>
              </a:spcBef>
              <a:buSzPct val="100000"/>
              <a:buFont typeface="Segoe UI" pitchFamily="34" charset="0"/>
              <a:buChar char="‐"/>
              <a:defRPr/>
            </a:lvl2pPr>
            <a:lvl3pPr marL="1125053" indent="-228746">
              <a:spcBef>
                <a:spcPts val="1176"/>
              </a:spcBef>
              <a:buFont typeface="Wingdings" pitchFamily="2" charset="2"/>
              <a:buChar char="§"/>
              <a:defRPr/>
            </a:lvl3pPr>
            <a:lvl4pPr marL="1568538" indent="-336115">
              <a:spcBef>
                <a:spcPts val="1176"/>
              </a:spcBef>
              <a:buFont typeface="+mj-lt"/>
              <a:buAutoNum type="arabicPeriod"/>
              <a:defRPr/>
            </a:lvl4pPr>
            <a:lvl5pPr marL="1907765" indent="-33611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25233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5847608" cy="6858000"/>
          </a:xfrm>
          <a:prstGeom prst="rect">
            <a:avLst/>
          </a:prstGeom>
        </p:spPr>
      </p:pic>
      <p:sp>
        <p:nvSpPr>
          <p:cNvPr id="9" name="Rectangle 8"/>
          <p:cNvSpPr/>
          <p:nvPr userDrawn="1"/>
        </p:nvSpPr>
        <p:spPr bwMode="auto">
          <a:xfrm>
            <a:off x="4795460" y="1"/>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2"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314305099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9107955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15" indent="0">
              <a:buNone/>
              <a:defRPr/>
            </a:lvl2pPr>
            <a:lvl3pPr marL="560192" indent="0">
              <a:buNone/>
              <a:defRPr/>
            </a:lvl3pPr>
            <a:lvl4pPr marL="784269" indent="0">
              <a:buNone/>
              <a:defRPr/>
            </a:lvl4pPr>
            <a:lvl5pPr marL="1008346" indent="0">
              <a:buNone/>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71579088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2" y="291071"/>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8942472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40" y="291069"/>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415466269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8" y="482865"/>
            <a:ext cx="1225863" cy="261495"/>
          </a:xfrm>
          <a:prstGeom prst="rect">
            <a:avLst/>
          </a:prstGeom>
        </p:spPr>
      </p:pic>
    </p:spTree>
    <p:extLst>
      <p:ext uri="{BB962C8B-B14F-4D97-AF65-F5344CB8AC3E}">
        <p14:creationId xmlns:p14="http://schemas.microsoft.com/office/powerpoint/2010/main" val="140380919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7" cy="664797"/>
          </a:xfrm>
        </p:spPr>
        <p:txBody>
          <a:bodyPr/>
          <a:lstStyle/>
          <a:p>
            <a:r>
              <a:rPr lang="en-US" dirty="0"/>
              <a:t>Click to edit Master title style</a:t>
            </a:r>
          </a:p>
        </p:txBody>
      </p:sp>
      <p:sp>
        <p:nvSpPr>
          <p:cNvPr id="5" name="Text Placeholder 4"/>
          <p:cNvSpPr>
            <a:spLocks noGrp="1"/>
          </p:cNvSpPr>
          <p:nvPr>
            <p:ph type="body" sz="quarter" idx="10"/>
          </p:nvPr>
        </p:nvSpPr>
        <p:spPr>
          <a:xfrm>
            <a:off x="519249" y="1447800"/>
            <a:ext cx="11151917" cy="2000548"/>
          </a:xfrm>
          <a:prstGeom prst="rect">
            <a:avLst/>
          </a:prstGeom>
        </p:spPr>
        <p:txBody>
          <a:bodyPr anchor="t">
            <a:normAutofit/>
          </a:bodyPr>
          <a:lstStyle>
            <a:lvl1pPr algn="l">
              <a:defRPr sz="20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26591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141519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004533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952258"/>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21524569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0703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Red">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80563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Only">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19397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38634312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125247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79502640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022372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1.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slideLayout" Target="../slideLayouts/slideLayout80.xml"/><Relationship Id="rId63" Type="http://schemas.openxmlformats.org/officeDocument/2006/relationships/slideLayout" Target="../slideLayouts/slideLayout8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8" Type="http://schemas.openxmlformats.org/officeDocument/2006/relationships/slideLayout" Target="../slideLayouts/slideLayout83.xml"/><Relationship Id="rId66" Type="http://schemas.openxmlformats.org/officeDocument/2006/relationships/theme" Target="../theme/theme2.xml"/><Relationship Id="rId5" Type="http://schemas.openxmlformats.org/officeDocument/2006/relationships/slideLayout" Target="../slideLayouts/slideLayout30.xml"/><Relationship Id="rId61" Type="http://schemas.openxmlformats.org/officeDocument/2006/relationships/slideLayout" Target="../slideLayouts/slideLayout86.xml"/><Relationship Id="rId19" Type="http://schemas.openxmlformats.org/officeDocument/2006/relationships/slideLayout" Target="../slideLayouts/slideLayout4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slideLayout" Target="../slideLayouts/slideLayout81.xml"/><Relationship Id="rId64" Type="http://schemas.openxmlformats.org/officeDocument/2006/relationships/slideLayout" Target="../slideLayouts/slideLayout89.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59" Type="http://schemas.openxmlformats.org/officeDocument/2006/relationships/slideLayout" Target="../slideLayouts/slideLayout84.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62" Type="http://schemas.openxmlformats.org/officeDocument/2006/relationships/slideLayout" Target="../slideLayouts/slideLayout8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57" Type="http://schemas.openxmlformats.org/officeDocument/2006/relationships/slideLayout" Target="../slideLayouts/slideLayout82.xml"/><Relationship Id="rId10" Type="http://schemas.openxmlformats.org/officeDocument/2006/relationships/slideLayout" Target="../slideLayouts/slideLayout35.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60" Type="http://schemas.openxmlformats.org/officeDocument/2006/relationships/slideLayout" Target="../slideLayouts/slideLayout85.xml"/><Relationship Id="rId65" Type="http://schemas.openxmlformats.org/officeDocument/2006/relationships/slideLayout" Target="../slideLayouts/slideLayout90.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9"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3.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24.png"/><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5.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90799265"/>
      </p:ext>
    </p:extLst>
  </p:cSld>
  <p:clrMap bg1="lt1" tx1="dk1" bg2="lt2" tx2="dk2" accent1="accent1" accent2="accent2" accent3="accent3" accent4="accent4" accent5="accent5" accent6="accent6" hlink="hlink" folHlink="folHlink"/>
  <p:sldLayoutIdLst>
    <p:sldLayoutId id="2147485239" r:id="rId1"/>
    <p:sldLayoutId id="2147485266" r:id="rId2"/>
    <p:sldLayoutId id="2147485267" r:id="rId3"/>
    <p:sldLayoutId id="2147485432" r:id="rId4"/>
    <p:sldLayoutId id="2147485427" r:id="rId5"/>
    <p:sldLayoutId id="2147485428" r:id="rId6"/>
    <p:sldLayoutId id="2147485430" r:id="rId7"/>
    <p:sldLayoutId id="2147485431" r:id="rId8"/>
    <p:sldLayoutId id="2147485240" r:id="rId9"/>
    <p:sldLayoutId id="2147485241" r:id="rId10"/>
    <p:sldLayoutId id="2147485242" r:id="rId11"/>
    <p:sldLayoutId id="2147485243" r:id="rId12"/>
    <p:sldLayoutId id="2147485244" r:id="rId13"/>
    <p:sldLayoutId id="2147485245" r:id="rId14"/>
    <p:sldLayoutId id="2147485246" r:id="rId15"/>
    <p:sldLayoutId id="2147485247" r:id="rId16"/>
    <p:sldLayoutId id="2147485248" r:id="rId17"/>
    <p:sldLayoutId id="2147485249" r:id="rId18"/>
    <p:sldLayoutId id="2147485250" r:id="rId19"/>
    <p:sldLayoutId id="2147485251" r:id="rId20"/>
    <p:sldLayoutId id="2147485252" r:id="rId21"/>
    <p:sldLayoutId id="2147485253" r:id="rId22"/>
    <p:sldLayoutId id="2147485265" r:id="rId23"/>
    <p:sldLayoutId id="2147485429" r:id="rId24"/>
    <p:sldLayoutId id="2147485514" r:id="rId25"/>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3570213209"/>
      </p:ext>
    </p:extLst>
  </p:cSld>
  <p:clrMap bg1="lt1" tx1="dk1" bg2="lt2" tx2="dk2" accent1="accent1" accent2="accent2" accent3="accent3" accent4="accent4" accent5="accent5" accent6="accent6" hlink="hlink" folHlink="folHlink"/>
  <p:sldLayoutIdLst>
    <p:sldLayoutId id="2147485298" r:id="rId1"/>
    <p:sldLayoutId id="2147485299" r:id="rId2"/>
    <p:sldLayoutId id="2147485300" r:id="rId3"/>
    <p:sldLayoutId id="2147485301" r:id="rId4"/>
    <p:sldLayoutId id="2147485302" r:id="rId5"/>
    <p:sldLayoutId id="2147485303" r:id="rId6"/>
    <p:sldLayoutId id="2147485304" r:id="rId7"/>
    <p:sldLayoutId id="2147485305" r:id="rId8"/>
    <p:sldLayoutId id="2147485306" r:id="rId9"/>
    <p:sldLayoutId id="2147485307" r:id="rId10"/>
    <p:sldLayoutId id="2147485308" r:id="rId11"/>
    <p:sldLayoutId id="2147485309" r:id="rId12"/>
    <p:sldLayoutId id="2147485310" r:id="rId13"/>
    <p:sldLayoutId id="2147485311" r:id="rId14"/>
    <p:sldLayoutId id="2147485312" r:id="rId15"/>
    <p:sldLayoutId id="2147485313" r:id="rId16"/>
    <p:sldLayoutId id="2147485314" r:id="rId17"/>
    <p:sldLayoutId id="2147485315" r:id="rId18"/>
    <p:sldLayoutId id="2147485316" r:id="rId19"/>
    <p:sldLayoutId id="2147485317" r:id="rId20"/>
    <p:sldLayoutId id="2147485318" r:id="rId21"/>
    <p:sldLayoutId id="2147485319" r:id="rId22"/>
    <p:sldLayoutId id="2147485320" r:id="rId23"/>
    <p:sldLayoutId id="2147485321" r:id="rId24"/>
    <p:sldLayoutId id="2147485322" r:id="rId25"/>
    <p:sldLayoutId id="2147485323" r:id="rId26"/>
    <p:sldLayoutId id="2147485324" r:id="rId27"/>
    <p:sldLayoutId id="2147485325" r:id="rId28"/>
    <p:sldLayoutId id="2147485326" r:id="rId29"/>
    <p:sldLayoutId id="2147485327" r:id="rId30"/>
    <p:sldLayoutId id="2147485328" r:id="rId31"/>
    <p:sldLayoutId id="2147485329" r:id="rId32"/>
    <p:sldLayoutId id="2147485330" r:id="rId33"/>
    <p:sldLayoutId id="2147485331" r:id="rId34"/>
    <p:sldLayoutId id="2147485332" r:id="rId35"/>
    <p:sldLayoutId id="2147485333" r:id="rId36"/>
    <p:sldLayoutId id="2147485334" r:id="rId37"/>
    <p:sldLayoutId id="2147485335" r:id="rId38"/>
    <p:sldLayoutId id="2147485336" r:id="rId39"/>
    <p:sldLayoutId id="2147485337" r:id="rId40"/>
    <p:sldLayoutId id="2147485338" r:id="rId41"/>
    <p:sldLayoutId id="2147485339" r:id="rId42"/>
    <p:sldLayoutId id="2147485340" r:id="rId43"/>
    <p:sldLayoutId id="2147485341" r:id="rId44"/>
    <p:sldLayoutId id="2147485344" r:id="rId45"/>
    <p:sldLayoutId id="2147485345" r:id="rId46"/>
    <p:sldLayoutId id="2147485347" r:id="rId47"/>
    <p:sldLayoutId id="2147485348" r:id="rId48"/>
    <p:sldLayoutId id="2147485349" r:id="rId49"/>
    <p:sldLayoutId id="2147485363" r:id="rId50"/>
    <p:sldLayoutId id="2147485368" r:id="rId51"/>
    <p:sldLayoutId id="2147485369" r:id="rId52"/>
    <p:sldLayoutId id="2147485370" r:id="rId53"/>
    <p:sldLayoutId id="2147485371" r:id="rId54"/>
    <p:sldLayoutId id="2147485372" r:id="rId55"/>
    <p:sldLayoutId id="2147485373" r:id="rId56"/>
    <p:sldLayoutId id="2147485374" r:id="rId57"/>
    <p:sldLayoutId id="2147485375" r:id="rId58"/>
    <p:sldLayoutId id="2147485376" r:id="rId59"/>
    <p:sldLayoutId id="2147485381" r:id="rId60"/>
    <p:sldLayoutId id="2147485386" r:id="rId61"/>
    <p:sldLayoutId id="2147485387" r:id="rId62"/>
    <p:sldLayoutId id="2147485389" r:id="rId63"/>
    <p:sldLayoutId id="2147485391" r:id="rId64"/>
    <p:sldLayoutId id="2147485392" r:id="rId65"/>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8223574"/>
      </p:ext>
    </p:extLst>
  </p:cSld>
  <p:clrMap bg1="dk1" tx1="lt1" bg2="dk2" tx2="lt2" accent1="accent1" accent2="accent2" accent3="accent3" accent4="accent4" accent5="accent5" accent6="accent6" hlink="hlink" folHlink="folHlink"/>
  <p:sldLayoutIdLst>
    <p:sldLayoutId id="2147485394" r:id="rId1"/>
    <p:sldLayoutId id="2147485395" r:id="rId2"/>
    <p:sldLayoutId id="2147485396" r:id="rId3"/>
    <p:sldLayoutId id="2147485397" r:id="rId4"/>
    <p:sldLayoutId id="2147485398" r:id="rId5"/>
    <p:sldLayoutId id="2147485399" r:id="rId6"/>
    <p:sldLayoutId id="2147485400" r:id="rId7"/>
    <p:sldLayoutId id="2147485401" r:id="rId8"/>
    <p:sldLayoutId id="2147485402" r:id="rId9"/>
    <p:sldLayoutId id="2147485403" r:id="rId10"/>
    <p:sldLayoutId id="2147485404" r:id="rId11"/>
    <p:sldLayoutId id="2147485405" r:id="rId12"/>
    <p:sldLayoutId id="2147485406" r:id="rId13"/>
    <p:sldLayoutId id="2147485407" r:id="rId14"/>
    <p:sldLayoutId id="2147485408" r:id="rId15"/>
    <p:sldLayoutId id="2147485409" r:id="rId16"/>
    <p:sldLayoutId id="2147485410" r:id="rId17"/>
    <p:sldLayoutId id="2147485411" r:id="rId18"/>
    <p:sldLayoutId id="2147485412" r:id="rId19"/>
    <p:sldLayoutId id="2147485413" r:id="rId20"/>
    <p:sldLayoutId id="2147485414" r:id="rId21"/>
    <p:sldLayoutId id="2147485415" r:id="rId22"/>
    <p:sldLayoutId id="2147485416" r:id="rId23"/>
    <p:sldLayoutId id="2147485417" r:id="rId24"/>
    <p:sldLayoutId id="2147485418" r:id="rId25"/>
    <p:sldLayoutId id="2147485419" r:id="rId26"/>
    <p:sldLayoutId id="2147485420" r:id="rId27"/>
    <p:sldLayoutId id="2147485421" r:id="rId28"/>
    <p:sldLayoutId id="2147485423" r:id="rId29"/>
    <p:sldLayoutId id="2147485424" r:id="rId30"/>
    <p:sldLayoutId id="2147485425" r:id="rId31"/>
    <p:sldLayoutId id="2147485426"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48944436"/>
      </p:ext>
    </p:extLst>
  </p:cSld>
  <p:clrMap bg1="lt1" tx1="dk1" bg2="lt2" tx2="dk2" accent1="accent1" accent2="accent2" accent3="accent3" accent4="accent4" accent5="accent5" accent6="accent6" hlink="hlink" folHlink="folHlink"/>
  <p:sldLayoutIdLst>
    <p:sldLayoutId id="2147485434" r:id="rId1"/>
    <p:sldLayoutId id="2147485435" r:id="rId2"/>
    <p:sldLayoutId id="2147485436" r:id="rId3"/>
    <p:sldLayoutId id="2147485437" r:id="rId4"/>
    <p:sldLayoutId id="2147485438" r:id="rId5"/>
    <p:sldLayoutId id="2147485439" r:id="rId6"/>
    <p:sldLayoutId id="2147485440" r:id="rId7"/>
    <p:sldLayoutId id="2147485441" r:id="rId8"/>
    <p:sldLayoutId id="2147485442" r:id="rId9"/>
    <p:sldLayoutId id="2147485443" r:id="rId10"/>
    <p:sldLayoutId id="2147485444" r:id="rId11"/>
    <p:sldLayoutId id="2147485445" r:id="rId12"/>
    <p:sldLayoutId id="2147485446" r:id="rId13"/>
    <p:sldLayoutId id="2147485447" r:id="rId14"/>
    <p:sldLayoutId id="2147485448" r:id="rId15"/>
    <p:sldLayoutId id="2147485449" r:id="rId16"/>
    <p:sldLayoutId id="2147485450" r:id="rId17"/>
    <p:sldLayoutId id="2147485451" r:id="rId18"/>
    <p:sldLayoutId id="2147485452" r:id="rId19"/>
    <p:sldLayoutId id="2147485454" r:id="rId20"/>
    <p:sldLayoutId id="2147485455" r:id="rId21"/>
    <p:sldLayoutId id="2147485456" r:id="rId22"/>
    <p:sldLayoutId id="2147485457" r:id="rId23"/>
    <p:sldLayoutId id="2147485511" r:id="rId24"/>
    <p:sldLayoutId id="2147485515" r:id="rId25"/>
    <p:sldLayoutId id="2147485516" r:id="rId26"/>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07259285"/>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 id="2147485469" r:id="rId10"/>
    <p:sldLayoutId id="2147485470" r:id="rId11"/>
    <p:sldLayoutId id="2147485471" r:id="rId12"/>
    <p:sldLayoutId id="2147485472" r:id="rId13"/>
    <p:sldLayoutId id="2147485473" r:id="rId14"/>
    <p:sldLayoutId id="2147485474" r:id="rId15"/>
    <p:sldLayoutId id="2147485475" r:id="rId16"/>
    <p:sldLayoutId id="2147485476" r:id="rId17"/>
    <p:sldLayoutId id="2147485477" r:id="rId18"/>
    <p:sldLayoutId id="2147485478" r:id="rId19"/>
    <p:sldLayoutId id="2147485479" r:id="rId20"/>
    <p:sldLayoutId id="2147485480" r:id="rId21"/>
    <p:sldLayoutId id="2147485481" r:id="rId22"/>
    <p:sldLayoutId id="2147485482" r:id="rId23"/>
    <p:sldLayoutId id="2147485483" r:id="rId24"/>
    <p:sldLayoutId id="2147485484" r:id="rId25"/>
    <p:sldLayoutId id="2147485485" r:id="rId26"/>
    <p:sldLayoutId id="2147485486" r:id="rId2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7.png"/><Relationship Id="rId7"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143.xml"/><Relationship Id="rId6" Type="http://schemas.openxmlformats.org/officeDocument/2006/relationships/hyperlink" Target="https://www.gartner.com/doc/reprints?id=1-24ZXJ0MU&amp;ct=210107&amp;st=sb" TargetMode="External"/><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1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hyperlink" Target="https://docs.microsoft.com/en-us/power-bi/admin/service-premium-concepts"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62.svg"/><Relationship Id="rId11" Type="http://schemas.openxmlformats.org/officeDocument/2006/relationships/hyperlink" Target="https://powerbi.microsoft.com/en-us/blog/answering-your-questions-around-the-new-power-bi-premium-per-user-license/" TargetMode="External"/><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power-bi/admin/service-premium-per-user-faq" TargetMode="External"/><Relationship Id="rId3" Type="http://schemas.openxmlformats.org/officeDocument/2006/relationships/hyperlink" Target="https://powerbi.microsoft.com/en-us/pricing/" TargetMode="External"/><Relationship Id="rId7" Type="http://schemas.openxmlformats.org/officeDocument/2006/relationships/hyperlink" Target="https://docs.microsoft.com/en-us/power-bi/service-machine-learning-automated"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hyperlink" Target="https://docs.microsoft.com/en-us/power-bi/service-admin-premium-multi-geo" TargetMode="External"/><Relationship Id="rId5" Type="http://schemas.openxmlformats.org/officeDocument/2006/relationships/hyperlink" Target="https://docs.microsoft.com/en-us/power-bi/service-premium-incremental-refresh" TargetMode="External"/><Relationship Id="rId4" Type="http://schemas.openxmlformats.org/officeDocument/2006/relationships/hyperlink" Target="https://docs.microsoft.com/en-us/power-bi/service-premium-large-datasets" TargetMode="External"/><Relationship Id="rId9" Type="http://schemas.openxmlformats.org/officeDocument/2006/relationships/hyperlink" Target="https://powerbi.microsoft.com/en-us/blog/announcing-the-upcoming-evolution-of-power-bi-premium-to-enterprise-markets-and-beyon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power-bi/admin/service-premium-what-is"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hyperlink" Target="https://docs.microsoft.com/en-us/power-bi/desktop-aggregations" TargetMode="External"/><Relationship Id="rId5" Type="http://schemas.openxmlformats.org/officeDocument/2006/relationships/hyperlink" Target="https://docs.microsoft.com/en-us/sql/analysis-services/tabular-models/directquery-mode-ssas-tabular?view=sql-server-2017" TargetMode="External"/><Relationship Id="rId4" Type="http://schemas.openxmlformats.org/officeDocument/2006/relationships/hyperlink" Target="https://docs.microsoft.com/en-us/power-bi/admin/service-premium-connect-tool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en-us/documentation/powerbi-admin-administering-power-bi-in-your-organization/"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powerbi.microsoft.com/en-us/documentation/powerbi-admin-rol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samlester/2016/09/30/installing-power-bi-desktop-through-sccm/"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hyperlink" Target="https://powerbi.microsoft.com/en-us/pricing/" TargetMode="External"/><Relationship Id="rId4" Type="http://schemas.openxmlformats.org/officeDocument/2006/relationships/hyperlink" Target="https://powerbi.microsoft.com/en-us/documentation/powerbi-admin-powerbi-free-in-your-organiza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microsoftevents.com/profile/form/index.cfm?PKformID=0x188356617d4"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hyperlink" Target="https://www.youtube.com/watch?v=yKRdZW5WUVY" TargetMode="External"/><Relationship Id="rId4" Type="http://schemas.openxmlformats.org/officeDocument/2006/relationships/hyperlink" Target="https://github.com/tylerchessman/PBICO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powerbi.microsoft.com/en-us/blog/announcing-availability-of-virtual-workshops-and-training-to-get-started-with-power-bi/"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businessdictionary.com/definition/governance.html"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data-lake-store/data-lake-store-best-practices#directory-layout-considerations"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hyperlink" Target="https://www.sqlchick.com/entries/2017/12/30/zones-in-a-data-lak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emf"/><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71.emf"/><Relationship Id="rId5" Type="http://schemas.openxmlformats.org/officeDocument/2006/relationships/image" Target="../media/image70.gif"/><Relationship Id="rId4" Type="http://schemas.openxmlformats.org/officeDocument/2006/relationships/image" Target="../media/image69.emf"/></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sql/master-data-services/master-data-services-overview-mds?view=sql-server-ver15"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8" Type="http://schemas.openxmlformats.org/officeDocument/2006/relationships/hyperlink" Target="https://docs.microsoft.com/en-us/power-bi/guidance/whitepapers" TargetMode="External"/><Relationship Id="rId3" Type="http://schemas.openxmlformats.org/officeDocument/2006/relationships/hyperlink" Target="https://github.com/tylerchessman/PBIEnterpriseDeploymentWorkshop" TargetMode="External"/><Relationship Id="rId7" Type="http://schemas.openxmlformats.org/officeDocument/2006/relationships/hyperlink" Target="https://docs.microsoft.com/en-us/power-bi/guidance/powerbi-adoption-roadmap-overview" TargetMode="External"/><Relationship Id="rId2" Type="http://schemas.openxmlformats.org/officeDocument/2006/relationships/notesSlide" Target="../notesSlides/notesSlide3.xml"/><Relationship Id="rId1" Type="http://schemas.openxmlformats.org/officeDocument/2006/relationships/slideLayout" Target="../slideLayouts/slideLayout124.xml"/><Relationship Id="rId6" Type="http://schemas.openxmlformats.org/officeDocument/2006/relationships/hyperlink" Target="https://github.com/pbiaf" TargetMode="External"/><Relationship Id="rId5" Type="http://schemas.openxmlformats.org/officeDocument/2006/relationships/hyperlink" Target="https://docs.microsoft.com/en-us/power-bi/guidance/whitepaper-powerbi-premium-deployment" TargetMode="External"/><Relationship Id="rId4" Type="http://schemas.openxmlformats.org/officeDocument/2006/relationships/hyperlink" Target="https://docs.microsoft.com/en-us/power-bi/guidance/whitepaper-powerbi-enterprise-deployment"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business-applications-release-notes/october18/intelligence-platform/power-bi-service/shared-certified-datasets" TargetMode="External"/><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hyperlink" Target="https://docs.microsoft.com/en-us/power-bi/service-datasets-shar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data-integration/vnet/use-data-gateways-sources-power-bi"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power-bi/connect-data/power-bi-data-sources" TargetMode="External"/><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admin.powerplatform.microsoft.com/ext/DataGateways" TargetMode="External"/><Relationship Id="rId2" Type="http://schemas.openxmlformats.org/officeDocument/2006/relationships/notesSlide" Target="../notesSlides/notesSlide38.xml"/><Relationship Id="rId1" Type="http://schemas.openxmlformats.org/officeDocument/2006/relationships/slideLayout" Target="../slideLayouts/slideLayout25.xml"/><Relationship Id="rId5" Type="http://schemas.openxmlformats.org/officeDocument/2006/relationships/image" Target="../media/image90.png"/><Relationship Id="rId4" Type="http://schemas.openxmlformats.org/officeDocument/2006/relationships/hyperlink" Target="https://insightsquest.com/2016/08/08/monitor-on-premises-data-gateway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40.xml.rels><?xml version="1.0" encoding="UTF-8" standalone="yes"?>
<Relationships xmlns="http://schemas.openxmlformats.org/package/2006/relationships"><Relationship Id="rId3" Type="http://schemas.openxmlformats.org/officeDocument/2006/relationships/hyperlink" Target="https://powerbi.microsoft.com/en-us/blog/duplicate-workspaces-using-the-power-bi-rest-apis-a-step-by-step-tutorial/"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hyperlink" Target="https://docs.microsoft.com/en-us/power-bi/create-reports/deployment-pipelines-overview"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powerbi.microsoft.com/en-us/blog/duplicate-workspaces-using-the-power-bi-rest-apis-a-step-by-step-tutorial/"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hyperlink" Target="https://docs.microsoft.com/en-us/power-bi/create-reports/deployment-pipelines-overview"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93.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power-bi/service-gateway-sso-overview"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4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8" Type="http://schemas.openxmlformats.org/officeDocument/2006/relationships/hyperlink" Target="Community.powerbi.com" TargetMode="External"/><Relationship Id="rId3" Type="http://schemas.openxmlformats.org/officeDocument/2006/relationships/hyperlink" Target="https://powerbi.microsoft.com/en-us/documentation/powerbi-admin-power-bi-security/" TargetMode="External"/><Relationship Id="rId7" Type="http://schemas.openxmlformats.org/officeDocument/2006/relationships/hyperlink" Target="http://www.microsoftvolumelicensing.com/DocumentSearch.aspx?Mode=3&amp;DocumentTypeId=31"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hyperlink" Target="https://www.microsoft.com/en-us/trustcenter" TargetMode="External"/><Relationship Id="rId5" Type="http://schemas.openxmlformats.org/officeDocument/2006/relationships/hyperlink" Target="https://powerbi.microsoft.com/en-us/documentation/" TargetMode="External"/><Relationship Id="rId4" Type="http://schemas.openxmlformats.org/officeDocument/2006/relationships/hyperlink" Target="https://powerbi.microsoft.com/en-us/documentation/powerbi-admin-analysis-services-connector-indepth/"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6.xml"/><Relationship Id="rId5" Type="http://schemas.openxmlformats.org/officeDocument/2006/relationships/image" Target="../media/image101.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powerbi.microsoft.com/en-us/blog/new-monitoring-capabilities-for-power-bi-premium-capacities/" TargetMode="External"/><Relationship Id="rId3" Type="http://schemas.openxmlformats.org/officeDocument/2006/relationships/image" Target="../media/image102.png"/><Relationship Id="rId7" Type="http://schemas.openxmlformats.org/officeDocument/2006/relationships/hyperlink" Target="https://powerbi.microsoft.com/en-us/blog/announcing-the-power-bi-usage-metrics-solution-template/"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6.png"/><Relationship Id="rId4" Type="http://schemas.openxmlformats.org/officeDocument/2006/relationships/image" Target="../media/image103.png"/><Relationship Id="rId9" Type="http://schemas.openxmlformats.org/officeDocument/2006/relationships/hyperlink" Target="https://powerbi.microsoft.com/en-us/blog/the-power-bi-activity-log-makes-it-easy-to-download-activity-data-for-custom-usage-reporting/"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hyperlink" Target="https://docs.microsoft.com/en-us/power-bi/admin/service-admin-premium-workloads" TargetMode="External"/><Relationship Id="rId7"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s://docs.microsoft.com/en-us/power-bi/admin/service-admin-premium-monitor-capacity" TargetMode="External"/><Relationship Id="rId7"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16.xml"/><Relationship Id="rId6" Type="http://schemas.openxmlformats.org/officeDocument/2006/relationships/image" Target="../media/image112.png"/><Relationship Id="rId5" Type="http://schemas.openxmlformats.org/officeDocument/2006/relationships/hyperlink" Target="https://powerbi.microsoft.com/en-us/blog/announcing-long-term-usage-and-performance-insights-public-preview/" TargetMode="External"/><Relationship Id="rId10" Type="http://schemas.openxmlformats.org/officeDocument/2006/relationships/image" Target="../media/image116.png"/><Relationship Id="rId4" Type="http://schemas.openxmlformats.org/officeDocument/2006/relationships/hyperlink" Target="https://powerbi.microsoft.com/en-us/blog/announcing-timely-premium-capacity-overload-alerts/" TargetMode="External"/><Relationship Id="rId9"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power-bi/admin/service-premium-capacity-optimize" TargetMode="External"/><Relationship Id="rId2" Type="http://schemas.openxmlformats.org/officeDocument/2006/relationships/notesSlide" Target="../notesSlides/notesSlide60.xml"/><Relationship Id="rId1" Type="http://schemas.openxmlformats.org/officeDocument/2006/relationships/slideLayout" Target="../slideLayouts/slideLayout16.xml"/><Relationship Id="rId5" Type="http://schemas.openxmlformats.org/officeDocument/2006/relationships/image" Target="../media/image118.png"/><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hyperlink" Target="https://powerbi.microsoft.com/en-us/blog/power-bi-premium-know-what-your-premium-capacity-can-handle/" TargetMode="External"/><Relationship Id="rId2" Type="http://schemas.openxmlformats.org/officeDocument/2006/relationships/notesSlide" Target="../notesSlides/notesSlide61.xml"/><Relationship Id="rId1" Type="http://schemas.openxmlformats.org/officeDocument/2006/relationships/slideLayout" Target="../slideLayouts/slideLayout16.xml"/><Relationship Id="rId5" Type="http://schemas.openxmlformats.org/officeDocument/2006/relationships/image" Target="../media/image119.png"/><Relationship Id="rId4" Type="http://schemas.openxmlformats.org/officeDocument/2006/relationships/hyperlink" Target="https://docs.microsoft.com/en-us/power-bi/admin/service-premium-what-i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docs.microsoft.com/en-us/power-bi/paginated-reports-data-sources" TargetMode="External"/><Relationship Id="rId1" Type="http://schemas.openxmlformats.org/officeDocument/2006/relationships/slideLayout" Target="../slideLayouts/slideLayout16.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hyperlink" Target="https://microsoft.github.io/PowerBI-JavaScript/demo/v2-demo/index.html" TargetMode="External"/><Relationship Id="rId7" Type="http://schemas.openxmlformats.org/officeDocument/2006/relationships/image" Target="../media/image124.png"/><Relationship Id="rId2" Type="http://schemas.openxmlformats.org/officeDocument/2006/relationships/notesSlide" Target="../notesSlides/notesSlide65.xml"/><Relationship Id="rId1" Type="http://schemas.openxmlformats.org/officeDocument/2006/relationships/slideLayout" Target="../slideLayouts/slideLayout1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power-bi/service-admin-premium-workloads" TargetMode="External"/><Relationship Id="rId7" Type="http://schemas.openxmlformats.org/officeDocument/2006/relationships/image" Target="../media/image127.png"/><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image" Target="../media/image126.png"/><Relationship Id="rId5" Type="http://schemas.openxmlformats.org/officeDocument/2006/relationships/image" Target="../media/image114.png"/><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power-query" TargetMode="External"/><Relationship Id="rId7"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20.xml"/><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power-query" TargetMode="External"/><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48.xml"/><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3.xml"/><Relationship Id="rId1" Type="http://schemas.openxmlformats.org/officeDocument/2006/relationships/slideLayout" Target="../slideLayouts/slideLayout148.xml"/></Relationships>
</file>

<file path=ppt/slides/_rels/slide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47.xm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power-bi/developer/embedded/embedded-capacity" TargetMode="External"/><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hyperlink" Target="https://docs.microsoft.com/en-us/power-bi/report-server/quickstart-embed"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power-bi/connect-data/power-bi-data-sources"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86555" y="0"/>
            <a:ext cx="10405445" cy="6858000"/>
          </a:xfrm>
          <a:prstGeom prst="rect">
            <a:avLst/>
          </a:prstGeom>
        </p:spPr>
      </p:pic>
      <p:sp>
        <p:nvSpPr>
          <p:cNvPr id="4" name="Title 1"/>
          <p:cNvSpPr txBox="1">
            <a:spLocks/>
          </p:cNvSpPr>
          <p:nvPr/>
        </p:nvSpPr>
        <p:spPr>
          <a:xfrm>
            <a:off x="413248" y="478636"/>
            <a:ext cx="11653523" cy="927809"/>
          </a:xfrm>
          <a:prstGeom prst="rect">
            <a:avLst/>
          </a:prstGeom>
        </p:spPr>
        <p:txBody>
          <a:bodyPr lIns="143428" tIns="89642" rIns="143428" bIns="89642"/>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800" dirty="0"/>
              <a:t>Microsoft Power BI  </a:t>
            </a:r>
          </a:p>
          <a:p>
            <a:r>
              <a:rPr lang="en-US" sz="2800" dirty="0"/>
              <a:t>Enterprise Deployment Workshop</a:t>
            </a:r>
          </a:p>
        </p:txBody>
      </p:sp>
      <p:sp>
        <p:nvSpPr>
          <p:cNvPr id="8" name="Title 1"/>
          <p:cNvSpPr txBox="1">
            <a:spLocks/>
          </p:cNvSpPr>
          <p:nvPr/>
        </p:nvSpPr>
        <p:spPr>
          <a:xfrm>
            <a:off x="413248" y="5550721"/>
            <a:ext cx="11653523" cy="927809"/>
          </a:xfrm>
          <a:prstGeom prst="rect">
            <a:avLst/>
          </a:prstGeom>
        </p:spPr>
        <p:txBody>
          <a:bodyPr lIns="143428" tIns="89642" rIns="143428" bIns="89642"/>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2400" dirty="0"/>
              <a:t>Tyler Chessman (tylerc@Microsoft.com)</a:t>
            </a:r>
          </a:p>
          <a:p>
            <a:r>
              <a:rPr lang="en-US" sz="2400" dirty="0"/>
              <a:t>Last Saved: June 2021</a:t>
            </a:r>
          </a:p>
          <a:p>
            <a:endParaRPr lang="en-US" sz="2000" dirty="0"/>
          </a:p>
        </p:txBody>
      </p:sp>
      <p:grpSp>
        <p:nvGrpSpPr>
          <p:cNvPr id="6" name="Group 5"/>
          <p:cNvGrpSpPr/>
          <p:nvPr/>
        </p:nvGrpSpPr>
        <p:grpSpPr>
          <a:xfrm>
            <a:off x="6922745" y="1053351"/>
            <a:ext cx="4396998" cy="3742374"/>
            <a:chOff x="274638" y="2157984"/>
            <a:chExt cx="3961146" cy="3405216"/>
          </a:xfrm>
        </p:grpSpPr>
        <p:sp>
          <p:nvSpPr>
            <p:cNvPr id="7" name="TextBox 6"/>
            <p:cNvSpPr txBox="1"/>
            <p:nvPr/>
          </p:nvSpPr>
          <p:spPr>
            <a:xfrm>
              <a:off x="277583" y="2157984"/>
              <a:ext cx="3913633" cy="3405216"/>
            </a:xfrm>
            <a:prstGeom prst="rect">
              <a:avLst/>
            </a:prstGeom>
            <a:noFill/>
          </p:spPr>
          <p:txBody>
            <a:bodyPr wrap="square" lIns="91440" tIns="146304" rIns="182880" bIns="146222" rtlCol="0">
              <a:noAutofit/>
            </a:bodyPr>
            <a:lstStyle/>
            <a:p>
              <a:pPr marL="89587" defTabSz="913070" fontAlgn="base">
                <a:spcBef>
                  <a:spcPts val="587"/>
                </a:spcBef>
                <a:spcAft>
                  <a:spcPts val="587"/>
                </a:spcAft>
              </a:pPr>
              <a:endParaRPr lang="en-US" sz="2000" dirty="0">
                <a:ln>
                  <a:solidFill>
                    <a:srgbClr val="FFFFFF">
                      <a:alpha val="0"/>
                    </a:srgbClr>
                  </a:solidFill>
                </a:ln>
                <a:gradFill>
                  <a:gsLst>
                    <a:gs pos="1250">
                      <a:srgbClr val="0078D7"/>
                    </a:gs>
                    <a:gs pos="100000">
                      <a:srgbClr val="0078D7"/>
                    </a:gs>
                  </a:gsLst>
                  <a:lin ang="5400000" scaled="0"/>
                </a:gradFill>
                <a:ea typeface="Segoe UI" pitchFamily="34" charset="0"/>
                <a:cs typeface="Segoe UI" panose="020B0502040204020203" pitchFamily="34" charset="0"/>
              </a:endParaRPr>
            </a:p>
          </p:txBody>
        </p:sp>
        <p:sp>
          <p:nvSpPr>
            <p:cNvPr id="9" name="TextBox 8"/>
            <p:cNvSpPr txBox="1"/>
            <p:nvPr/>
          </p:nvSpPr>
          <p:spPr>
            <a:xfrm>
              <a:off x="274638" y="5056642"/>
              <a:ext cx="3961146" cy="492583"/>
            </a:xfrm>
            <a:prstGeom prst="rect">
              <a:avLst/>
            </a:prstGeom>
            <a:noFill/>
          </p:spPr>
          <p:txBody>
            <a:bodyPr wrap="square" lIns="179233" tIns="143387" rIns="179233" bIns="143387" rtlCol="0">
              <a:noAutofit/>
            </a:bodyPr>
            <a:lstStyle/>
            <a:p>
              <a:pPr defTabSz="913963">
                <a:lnSpc>
                  <a:spcPct val="90000"/>
                </a:lnSpc>
                <a:spcAft>
                  <a:spcPts val="587"/>
                </a:spcAft>
              </a:pPr>
              <a:r>
                <a:rPr lang="en-US" sz="1077" dirty="0">
                  <a:gradFill>
                    <a:gsLst>
                      <a:gs pos="67257">
                        <a:srgbClr val="797A7D">
                          <a:lumMod val="50000"/>
                        </a:srgbClr>
                      </a:gs>
                      <a:gs pos="30000">
                        <a:srgbClr val="797A7D">
                          <a:lumMod val="50000"/>
                        </a:srgbClr>
                      </a:gs>
                    </a:gsLst>
                  </a:gradFill>
                </a:rPr>
                <a:t>Gartner Magic Quadrant for Business Intelligence &amp; Analytics Platforms, February 2016</a:t>
              </a:r>
            </a:p>
          </p:txBody>
        </p:sp>
        <p:pic>
          <p:nvPicPr>
            <p:cNvPr id="10" name="Picture 1" descr="Gartner_MQ_BI_AP"/>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471896" y="2676869"/>
              <a:ext cx="3111817" cy="2409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bwMode="auto">
            <a:xfrm>
              <a:off x="2828541" y="3363846"/>
              <a:ext cx="567538" cy="279006"/>
            </a:xfrm>
            <a:prstGeom prst="ellipse">
              <a:avLst/>
            </a:prstGeom>
            <a:noFill/>
            <a:ln w="15875">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335951" indent="-335951" algn="ctr" defTabSz="913575" fontAlgn="base">
                <a:lnSpc>
                  <a:spcPct val="90000"/>
                </a:lnSpc>
                <a:spcBef>
                  <a:spcPct val="0"/>
                </a:spcBef>
                <a:spcAft>
                  <a:spcPct val="0"/>
                </a:spcAft>
                <a:buFont typeface="Wingdings 3" panose="05040102010807070707" pitchFamily="18" charset="2"/>
                <a:buChar char="Æ"/>
              </a:pPr>
              <a:endParaRPr lang="en-US" sz="1960" b="1" dirty="0" err="1">
                <a:solidFill>
                  <a:srgbClr val="FFFFFF"/>
                </a:solidFill>
                <a:latin typeface="Segoe UI Light"/>
                <a:ea typeface="Segoe UI" pitchFamily="34" charset="0"/>
                <a:cs typeface="Segoe UI" pitchFamily="34" charset="0"/>
              </a:endParaRPr>
            </a:p>
          </p:txBody>
        </p:sp>
      </p:grpSp>
      <p:pic>
        <p:nvPicPr>
          <p:cNvPr id="6146" name="Picture 2" descr="image0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754" y="820072"/>
            <a:ext cx="5810250" cy="5600700"/>
          </a:xfrm>
          <a:prstGeom prst="rect">
            <a:avLst/>
          </a:prstGeom>
          <a:solidFill>
            <a:schemeClr val="bg1"/>
          </a:solidFill>
          <a:ln>
            <a:noFill/>
          </a:ln>
        </p:spPr>
      </p:pic>
      <p:sp>
        <p:nvSpPr>
          <p:cNvPr id="12" name="TextBox 11"/>
          <p:cNvSpPr txBox="1"/>
          <p:nvPr/>
        </p:nvSpPr>
        <p:spPr>
          <a:xfrm>
            <a:off x="5873911" y="6478530"/>
            <a:ext cx="4396998" cy="387149"/>
          </a:xfrm>
          <a:prstGeom prst="rect">
            <a:avLst/>
          </a:prstGeom>
          <a:noFill/>
        </p:spPr>
        <p:txBody>
          <a:bodyPr wrap="square" lIns="179233" tIns="143387" rIns="179233" bIns="143387" rtlCol="0">
            <a:noAutofit/>
          </a:bodyPr>
          <a:lstStyle/>
          <a:p>
            <a:pPr defTabSz="913963">
              <a:lnSpc>
                <a:spcPct val="90000"/>
              </a:lnSpc>
              <a:spcAft>
                <a:spcPts val="587"/>
              </a:spcAft>
            </a:pPr>
            <a:r>
              <a:rPr lang="en-US" sz="1077" b="1" dirty="0">
                <a:gradFill>
                  <a:gsLst>
                    <a:gs pos="67257">
                      <a:srgbClr val="797A7D">
                        <a:lumMod val="50000"/>
                      </a:srgbClr>
                    </a:gs>
                    <a:gs pos="30000">
                      <a:srgbClr val="797A7D">
                        <a:lumMod val="50000"/>
                      </a:srgbClr>
                    </a:gs>
                  </a:gsLst>
                </a:gradFill>
              </a:rPr>
              <a:t>*</a:t>
            </a:r>
            <a:r>
              <a:rPr lang="en-US" sz="1100" dirty="0">
                <a:hlinkClick r:id="rId6"/>
              </a:rPr>
              <a:t> Gartner Reprint</a:t>
            </a:r>
            <a:endParaRPr lang="en-US" sz="1077" b="1" dirty="0">
              <a:gradFill>
                <a:gsLst>
                  <a:gs pos="67257">
                    <a:srgbClr val="797A7D">
                      <a:lumMod val="50000"/>
                    </a:srgbClr>
                  </a:gs>
                  <a:gs pos="30000">
                    <a:srgbClr val="797A7D">
                      <a:lumMod val="50000"/>
                    </a:srgbClr>
                  </a:gs>
                </a:gsLst>
              </a:gradFill>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6399" y="314960"/>
            <a:ext cx="5889726" cy="6144948"/>
          </a:xfrm>
          <a:prstGeom prst="rect">
            <a:avLst/>
          </a:prstGeom>
        </p:spPr>
      </p:pic>
      <p:pic>
        <p:nvPicPr>
          <p:cNvPr id="4099" name="Picture 5" descr="image003">
            <a:extLst>
              <a:ext uri="{FF2B5EF4-FFF2-40B4-BE49-F238E27FC236}">
                <a16:creationId xmlns:a16="http://schemas.microsoft.com/office/drawing/2014/main" id="{3B8AB248-637E-4516-84E5-1ADCE5AAA1ED}"/>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21459" y="327958"/>
            <a:ext cx="5879605" cy="614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
            <a:extLst>
              <a:ext uri="{FF2B5EF4-FFF2-40B4-BE49-F238E27FC236}">
                <a16:creationId xmlns:a16="http://schemas.microsoft.com/office/drawing/2014/main" id="{C0184017-0B0A-4076-A286-E050699A1C9F}"/>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021458" y="325461"/>
            <a:ext cx="5954439" cy="609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Timeline&#10;&#10;Description automatically generated">
            <a:extLst>
              <a:ext uri="{FF2B5EF4-FFF2-40B4-BE49-F238E27FC236}">
                <a16:creationId xmlns:a16="http://schemas.microsoft.com/office/drawing/2014/main" id="{73D1145B-2300-4AA0-9EE5-57B50E0D70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6516" y="263210"/>
            <a:ext cx="6222870" cy="6463051"/>
          </a:xfrm>
          <a:prstGeom prst="rect">
            <a:avLst/>
          </a:prstGeom>
          <a:noFill/>
        </p:spPr>
      </p:pic>
      <p:sp>
        <p:nvSpPr>
          <p:cNvPr id="17" name="TextBox 16">
            <a:extLst>
              <a:ext uri="{FF2B5EF4-FFF2-40B4-BE49-F238E27FC236}">
                <a16:creationId xmlns:a16="http://schemas.microsoft.com/office/drawing/2014/main" id="{836C2AB9-984F-4B9D-942D-5830AC74F6B5}"/>
              </a:ext>
            </a:extLst>
          </p:cNvPr>
          <p:cNvSpPr txBox="1"/>
          <p:nvPr/>
        </p:nvSpPr>
        <p:spPr>
          <a:xfrm>
            <a:off x="539885" y="2362073"/>
            <a:ext cx="5012555" cy="646331"/>
          </a:xfrm>
          <a:prstGeom prst="rect">
            <a:avLst/>
          </a:prstGeom>
          <a:noFill/>
        </p:spPr>
        <p:txBody>
          <a:bodyPr wrap="square">
            <a:spAutoFit/>
          </a:bodyPr>
          <a:lstStyle/>
          <a:p>
            <a:r>
              <a:rPr lang="en-US" i="1" dirty="0">
                <a:solidFill>
                  <a:schemeClr val="bg1"/>
                </a:solidFill>
              </a:rPr>
              <a:t>github.com/tylerchessman/PBIEnterpriseDeploymentWorkshop</a:t>
            </a:r>
          </a:p>
        </p:txBody>
      </p:sp>
    </p:spTree>
    <p:extLst>
      <p:ext uri="{BB962C8B-B14F-4D97-AF65-F5344CB8AC3E}">
        <p14:creationId xmlns:p14="http://schemas.microsoft.com/office/powerpoint/2010/main" val="29737527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Service</a:t>
            </a:r>
            <a:br>
              <a:rPr lang="en-US" dirty="0"/>
            </a:br>
            <a:r>
              <a:rPr lang="en-US" sz="3200" dirty="0">
                <a:solidFill>
                  <a:schemeClr val="tx1"/>
                </a:solidFill>
              </a:rPr>
              <a:t>Shared Service, Premium, </a:t>
            </a:r>
            <a:r>
              <a:rPr lang="en-US" sz="3200" i="1" dirty="0">
                <a:solidFill>
                  <a:schemeClr val="tx1"/>
                </a:solidFill>
              </a:rPr>
              <a:t>On-Premise</a:t>
            </a:r>
            <a:r>
              <a:rPr lang="en-US" sz="3200" dirty="0">
                <a:solidFill>
                  <a:schemeClr val="tx1"/>
                </a:solidFill>
              </a:rPr>
              <a:t> Report Server</a:t>
            </a:r>
          </a:p>
        </p:txBody>
      </p:sp>
      <p:sp>
        <p:nvSpPr>
          <p:cNvPr id="3" name="Text Placeholder 2"/>
          <p:cNvSpPr txBox="1">
            <a:spLocks/>
          </p:cNvSpPr>
          <p:nvPr/>
        </p:nvSpPr>
        <p:spPr>
          <a:xfrm>
            <a:off x="278960" y="6088952"/>
            <a:ext cx="11646120" cy="816429"/>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Power BI Report Server is available for on-premise deployments</a:t>
            </a:r>
          </a:p>
          <a:p>
            <a:pPr lvl="1"/>
            <a:r>
              <a:rPr lang="en-US" sz="1800" dirty="0"/>
              <a:t>Power BI Desktop files can be published alongside traditional SSRS reports </a:t>
            </a:r>
          </a:p>
        </p:txBody>
      </p:sp>
      <p:sp>
        <p:nvSpPr>
          <p:cNvPr id="5" name="Rectangle 4"/>
          <p:cNvSpPr/>
          <p:nvPr/>
        </p:nvSpPr>
        <p:spPr>
          <a:xfrm>
            <a:off x="4671157" y="1879226"/>
            <a:ext cx="3657600" cy="32067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Rectangle 5"/>
          <p:cNvSpPr/>
          <p:nvPr/>
        </p:nvSpPr>
        <p:spPr>
          <a:xfrm>
            <a:off x="4762597" y="1977697"/>
            <a:ext cx="3474720" cy="47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UI Semibold" panose="020B0702040204020203" pitchFamily="34" charset="0"/>
                <a:cs typeface="Segoe UI Semibold" panose="020B0702040204020203" pitchFamily="34" charset="0"/>
              </a:rPr>
              <a:t>Shared</a:t>
            </a:r>
            <a:r>
              <a:rPr lang="en-US" sz="1836" b="1"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Semibold" panose="020B0702040204020203" pitchFamily="34" charset="0"/>
                <a:cs typeface="Segoe UI Semibold" panose="020B0702040204020203" pitchFamily="34" charset="0"/>
              </a:rPr>
              <a:t>capacity</a:t>
            </a:r>
          </a:p>
          <a:p>
            <a:pPr algn="ctr"/>
            <a:r>
              <a:rPr lang="en-US" sz="1600" dirty="0">
                <a:solidFill>
                  <a:schemeClr val="tx1"/>
                </a:solidFill>
                <a:cs typeface="Segoe UI" panose="020B0502040204020203" pitchFamily="34" charset="0"/>
              </a:rPr>
              <a:t>CPU/RAM allocation</a:t>
            </a:r>
          </a:p>
        </p:txBody>
      </p:sp>
      <p:sp>
        <p:nvSpPr>
          <p:cNvPr id="7" name="Rectangle 6"/>
          <p:cNvSpPr/>
          <p:nvPr/>
        </p:nvSpPr>
        <p:spPr>
          <a:xfrm>
            <a:off x="4762597" y="2508169"/>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1</a:t>
            </a:r>
          </a:p>
        </p:txBody>
      </p:sp>
      <p:sp>
        <p:nvSpPr>
          <p:cNvPr id="8" name="TextBox 7"/>
          <p:cNvSpPr txBox="1"/>
          <p:nvPr/>
        </p:nvSpPr>
        <p:spPr>
          <a:xfrm>
            <a:off x="4707733" y="5321023"/>
            <a:ext cx="3657600" cy="524089"/>
          </a:xfrm>
          <a:prstGeom prst="rect">
            <a:avLst/>
          </a:prstGeom>
          <a:noFill/>
        </p:spPr>
        <p:txBody>
          <a:bodyPr wrap="square" lIns="0" tIns="0" rIns="0" bIns="0" rtlCol="0">
            <a:noAutofit/>
          </a:bodyPr>
          <a:lstStyle/>
          <a:p>
            <a:pPr>
              <a:lnSpc>
                <a:spcPct val="90000"/>
              </a:lnSpc>
              <a:spcAft>
                <a:spcPts val="600"/>
              </a:spcAft>
            </a:pPr>
            <a:r>
              <a:rPr lang="en-US" dirty="0"/>
              <a:t>Models run on distributed hardware servicing multiple tenants</a:t>
            </a:r>
          </a:p>
        </p:txBody>
      </p:sp>
      <p:sp>
        <p:nvSpPr>
          <p:cNvPr id="9" name="Rectangle 8"/>
          <p:cNvSpPr/>
          <p:nvPr/>
        </p:nvSpPr>
        <p:spPr bwMode="auto">
          <a:xfrm>
            <a:off x="4503996" y="1403005"/>
            <a:ext cx="7583850" cy="3852319"/>
          </a:xfrm>
          <a:prstGeom prst="rect">
            <a:avLst/>
          </a:prstGeom>
          <a:noFill/>
          <a:ln>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rgbClr val="0070C0"/>
                </a:solidFill>
                <a:ea typeface="Segoe UI" pitchFamily="34" charset="0"/>
                <a:cs typeface="Segoe UI" pitchFamily="34" charset="0"/>
              </a:rPr>
              <a:t>Power BI Service</a:t>
            </a:r>
          </a:p>
        </p:txBody>
      </p:sp>
      <p:grpSp>
        <p:nvGrpSpPr>
          <p:cNvPr id="10" name="Group 9"/>
          <p:cNvGrpSpPr/>
          <p:nvPr/>
        </p:nvGrpSpPr>
        <p:grpSpPr>
          <a:xfrm>
            <a:off x="9236528" y="3339562"/>
            <a:ext cx="2636655" cy="365760"/>
            <a:chOff x="7275425" y="4025362"/>
            <a:chExt cx="3474720" cy="365760"/>
          </a:xfrm>
        </p:grpSpPr>
        <p:sp>
          <p:nvSpPr>
            <p:cNvPr id="11" name="Rectangle 10"/>
            <p:cNvSpPr/>
            <p:nvPr/>
          </p:nvSpPr>
          <p:spPr>
            <a:xfrm>
              <a:off x="7275425" y="4025362"/>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2</a:t>
              </a:r>
            </a:p>
          </p:txBody>
        </p:sp>
        <p:pic>
          <p:nvPicPr>
            <p:cNvPr id="12" name="Graphic 30"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9992" y="4039078"/>
              <a:ext cx="338328" cy="338328"/>
            </a:xfrm>
            <a:prstGeom prst="rect">
              <a:avLst/>
            </a:prstGeom>
          </p:spPr>
        </p:pic>
      </p:grpSp>
      <p:grpSp>
        <p:nvGrpSpPr>
          <p:cNvPr id="13" name="Group 12"/>
          <p:cNvGrpSpPr/>
          <p:nvPr/>
        </p:nvGrpSpPr>
        <p:grpSpPr>
          <a:xfrm>
            <a:off x="9236528" y="3766111"/>
            <a:ext cx="2636655" cy="365760"/>
            <a:chOff x="7275425" y="4451911"/>
            <a:chExt cx="3474720" cy="365760"/>
          </a:xfrm>
        </p:grpSpPr>
        <p:sp>
          <p:nvSpPr>
            <p:cNvPr id="14" name="Rectangle 13"/>
            <p:cNvSpPr/>
            <p:nvPr/>
          </p:nvSpPr>
          <p:spPr>
            <a:xfrm>
              <a:off x="7275425" y="4451911"/>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3</a:t>
              </a:r>
            </a:p>
          </p:txBody>
        </p:sp>
        <p:pic>
          <p:nvPicPr>
            <p:cNvPr id="15" name="Graphic 31"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9991" y="4465627"/>
              <a:ext cx="338328" cy="338328"/>
            </a:xfrm>
            <a:prstGeom prst="rect">
              <a:avLst/>
            </a:prstGeom>
          </p:spPr>
        </p:pic>
      </p:grpSp>
      <p:grpSp>
        <p:nvGrpSpPr>
          <p:cNvPr id="16" name="Group 15"/>
          <p:cNvGrpSpPr/>
          <p:nvPr/>
        </p:nvGrpSpPr>
        <p:grpSpPr>
          <a:xfrm>
            <a:off x="9236528" y="2917178"/>
            <a:ext cx="2636655" cy="365760"/>
            <a:chOff x="7275425" y="3602978"/>
            <a:chExt cx="3474720" cy="365760"/>
          </a:xfrm>
        </p:grpSpPr>
        <p:sp>
          <p:nvSpPr>
            <p:cNvPr id="17" name="Rectangle 16"/>
            <p:cNvSpPr/>
            <p:nvPr/>
          </p:nvSpPr>
          <p:spPr>
            <a:xfrm>
              <a:off x="7275425" y="3602978"/>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1</a:t>
              </a:r>
            </a:p>
          </p:txBody>
        </p:sp>
        <p:pic>
          <p:nvPicPr>
            <p:cNvPr id="18" name="Graphic 32"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9991" y="3616694"/>
              <a:ext cx="338328" cy="338328"/>
            </a:xfrm>
            <a:prstGeom prst="rect">
              <a:avLst/>
            </a:prstGeom>
          </p:spPr>
        </p:pic>
      </p:grpSp>
      <p:sp>
        <p:nvSpPr>
          <p:cNvPr id="19" name="Rectangle 18"/>
          <p:cNvSpPr/>
          <p:nvPr/>
        </p:nvSpPr>
        <p:spPr>
          <a:xfrm>
            <a:off x="4762597" y="2935480"/>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3</a:t>
            </a:r>
          </a:p>
        </p:txBody>
      </p:sp>
      <p:pic>
        <p:nvPicPr>
          <p:cNvPr id="20" name="Graphic 26"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1519" y="2521885"/>
            <a:ext cx="338328" cy="338328"/>
          </a:xfrm>
          <a:prstGeom prst="rect">
            <a:avLst/>
          </a:prstGeom>
        </p:spPr>
      </p:pic>
      <p:sp>
        <p:nvSpPr>
          <p:cNvPr id="21" name="Rectangle 20"/>
          <p:cNvSpPr/>
          <p:nvPr/>
        </p:nvSpPr>
        <p:spPr>
          <a:xfrm>
            <a:off x="6536533" y="2508169"/>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Sales model 2</a:t>
            </a:r>
          </a:p>
        </p:txBody>
      </p:sp>
      <p:sp>
        <p:nvSpPr>
          <p:cNvPr id="22" name="Rectangle 21"/>
          <p:cNvSpPr/>
          <p:nvPr/>
        </p:nvSpPr>
        <p:spPr>
          <a:xfrm>
            <a:off x="6536533" y="4217413"/>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grpSp>
        <p:nvGrpSpPr>
          <p:cNvPr id="23" name="Group 22"/>
          <p:cNvGrpSpPr/>
          <p:nvPr/>
        </p:nvGrpSpPr>
        <p:grpSpPr>
          <a:xfrm>
            <a:off x="4762597" y="3362791"/>
            <a:ext cx="1700784" cy="365760"/>
            <a:chOff x="3043422" y="3747846"/>
            <a:chExt cx="1700784" cy="365760"/>
          </a:xfrm>
        </p:grpSpPr>
        <p:sp>
          <p:nvSpPr>
            <p:cNvPr id="24" name="Rectangle 23"/>
            <p:cNvSpPr/>
            <p:nvPr/>
          </p:nvSpPr>
          <p:spPr>
            <a:xfrm>
              <a:off x="3043422" y="3747846"/>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Other models</a:t>
              </a:r>
            </a:p>
          </p:txBody>
        </p:sp>
        <p:pic>
          <p:nvPicPr>
            <p:cNvPr id="25" name="Graphic 22" descr="Buildi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2344" y="3761562"/>
              <a:ext cx="338328" cy="338328"/>
            </a:xfrm>
            <a:prstGeom prst="rect">
              <a:avLst/>
            </a:prstGeom>
          </p:spPr>
        </p:pic>
      </p:grpSp>
      <p:pic>
        <p:nvPicPr>
          <p:cNvPr id="26" name="Graphic 23"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1519" y="2949196"/>
            <a:ext cx="338328" cy="338328"/>
          </a:xfrm>
          <a:prstGeom prst="rect">
            <a:avLst/>
          </a:prstGeom>
        </p:spPr>
      </p:pic>
      <p:grpSp>
        <p:nvGrpSpPr>
          <p:cNvPr id="27" name="Group 26"/>
          <p:cNvGrpSpPr/>
          <p:nvPr/>
        </p:nvGrpSpPr>
        <p:grpSpPr>
          <a:xfrm>
            <a:off x="6536533" y="3362791"/>
            <a:ext cx="1700784" cy="365760"/>
            <a:chOff x="4817358" y="3747846"/>
            <a:chExt cx="1700784" cy="365760"/>
          </a:xfrm>
        </p:grpSpPr>
        <p:sp>
          <p:nvSpPr>
            <p:cNvPr id="28" name="Rectangle 27"/>
            <p:cNvSpPr/>
            <p:nvPr/>
          </p:nvSpPr>
          <p:spPr>
            <a:xfrm>
              <a:off x="4817358" y="3747846"/>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Other models</a:t>
              </a:r>
            </a:p>
          </p:txBody>
        </p:sp>
        <p:pic>
          <p:nvPicPr>
            <p:cNvPr id="29" name="Graphic 24"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4939" y="3761562"/>
              <a:ext cx="338328" cy="338328"/>
            </a:xfrm>
            <a:prstGeom prst="rect">
              <a:avLst/>
            </a:prstGeom>
          </p:spPr>
        </p:pic>
      </p:grpSp>
      <p:pic>
        <p:nvPicPr>
          <p:cNvPr id="30" name="Graphic 25"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114" y="4231129"/>
            <a:ext cx="338328" cy="338328"/>
          </a:xfrm>
          <a:prstGeom prst="rect">
            <a:avLst/>
          </a:prstGeom>
        </p:spPr>
      </p:pic>
      <p:grpSp>
        <p:nvGrpSpPr>
          <p:cNvPr id="31" name="Group 30"/>
          <p:cNvGrpSpPr/>
          <p:nvPr/>
        </p:nvGrpSpPr>
        <p:grpSpPr>
          <a:xfrm>
            <a:off x="4762597" y="3790102"/>
            <a:ext cx="3474720" cy="365760"/>
            <a:chOff x="3043422" y="4175157"/>
            <a:chExt cx="3474720" cy="365760"/>
          </a:xfrm>
        </p:grpSpPr>
        <p:sp>
          <p:nvSpPr>
            <p:cNvPr id="32" name="Rectangle 31"/>
            <p:cNvSpPr/>
            <p:nvPr/>
          </p:nvSpPr>
          <p:spPr>
            <a:xfrm>
              <a:off x="3043422" y="4175157"/>
              <a:ext cx="347472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33" name="Graphic 27"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344" y="4188873"/>
              <a:ext cx="338328" cy="338328"/>
            </a:xfrm>
            <a:prstGeom prst="rect">
              <a:avLst/>
            </a:prstGeom>
          </p:spPr>
        </p:pic>
      </p:grpSp>
      <p:grpSp>
        <p:nvGrpSpPr>
          <p:cNvPr id="34" name="Group 33"/>
          <p:cNvGrpSpPr/>
          <p:nvPr/>
        </p:nvGrpSpPr>
        <p:grpSpPr>
          <a:xfrm>
            <a:off x="7121749" y="4644724"/>
            <a:ext cx="1115568" cy="365760"/>
            <a:chOff x="5402574" y="5029779"/>
            <a:chExt cx="1115568" cy="365760"/>
          </a:xfrm>
        </p:grpSpPr>
        <p:sp>
          <p:nvSpPr>
            <p:cNvPr id="35" name="Rectangle 34"/>
            <p:cNvSpPr/>
            <p:nvPr/>
          </p:nvSpPr>
          <p:spPr>
            <a:xfrm>
              <a:off x="5402574" y="5029779"/>
              <a:ext cx="1115568"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36" name="Graphic 28"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9709" y="5043495"/>
              <a:ext cx="338328" cy="338328"/>
            </a:xfrm>
            <a:prstGeom prst="rect">
              <a:avLst/>
            </a:prstGeom>
          </p:spPr>
        </p:pic>
      </p:grpSp>
      <p:grpSp>
        <p:nvGrpSpPr>
          <p:cNvPr id="37" name="Group 36"/>
          <p:cNvGrpSpPr/>
          <p:nvPr/>
        </p:nvGrpSpPr>
        <p:grpSpPr>
          <a:xfrm>
            <a:off x="4762597" y="4217413"/>
            <a:ext cx="1700784" cy="365760"/>
            <a:chOff x="3043422" y="4602468"/>
            <a:chExt cx="1700784" cy="365760"/>
          </a:xfrm>
        </p:grpSpPr>
        <p:sp>
          <p:nvSpPr>
            <p:cNvPr id="38" name="Rectangle 37"/>
            <p:cNvSpPr/>
            <p:nvPr/>
          </p:nvSpPr>
          <p:spPr>
            <a:xfrm>
              <a:off x="3043422" y="4602468"/>
              <a:ext cx="1700784"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39" name="Graphic 29"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344" y="4616184"/>
              <a:ext cx="338328" cy="338328"/>
            </a:xfrm>
            <a:prstGeom prst="rect">
              <a:avLst/>
            </a:prstGeom>
          </p:spPr>
        </p:pic>
      </p:grpSp>
      <p:grpSp>
        <p:nvGrpSpPr>
          <p:cNvPr id="40" name="Group 39"/>
          <p:cNvGrpSpPr/>
          <p:nvPr/>
        </p:nvGrpSpPr>
        <p:grpSpPr>
          <a:xfrm>
            <a:off x="5942173" y="4644724"/>
            <a:ext cx="1115568" cy="365760"/>
            <a:chOff x="4222998" y="5029779"/>
            <a:chExt cx="1115568" cy="365760"/>
          </a:xfrm>
        </p:grpSpPr>
        <p:sp>
          <p:nvSpPr>
            <p:cNvPr id="41" name="Rectangle 40"/>
            <p:cNvSpPr/>
            <p:nvPr/>
          </p:nvSpPr>
          <p:spPr>
            <a:xfrm>
              <a:off x="4222998" y="5029779"/>
              <a:ext cx="1115568"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Other models</a:t>
              </a:r>
            </a:p>
          </p:txBody>
        </p:sp>
        <p:pic>
          <p:nvPicPr>
            <p:cNvPr id="42" name="Graphic 37" descr="Buildi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9371" y="5043495"/>
              <a:ext cx="338328" cy="338328"/>
            </a:xfrm>
            <a:prstGeom prst="rect">
              <a:avLst/>
            </a:prstGeom>
          </p:spPr>
        </p:pic>
      </p:grpSp>
      <p:grpSp>
        <p:nvGrpSpPr>
          <p:cNvPr id="43" name="Group 42"/>
          <p:cNvGrpSpPr/>
          <p:nvPr/>
        </p:nvGrpSpPr>
        <p:grpSpPr>
          <a:xfrm>
            <a:off x="4762597" y="4644724"/>
            <a:ext cx="1115568" cy="365760"/>
            <a:chOff x="3043422" y="5029779"/>
            <a:chExt cx="1115568" cy="365760"/>
          </a:xfrm>
        </p:grpSpPr>
        <p:sp>
          <p:nvSpPr>
            <p:cNvPr id="44" name="Rectangle 43"/>
            <p:cNvSpPr/>
            <p:nvPr/>
          </p:nvSpPr>
          <p:spPr>
            <a:xfrm>
              <a:off x="3043422" y="5029779"/>
              <a:ext cx="1115568"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a:solidFill>
                    <a:schemeClr val="tx1"/>
                  </a:solidFill>
                  <a:cs typeface="Segoe UI" panose="020B0502040204020203" pitchFamily="34" charset="0"/>
                </a:rPr>
                <a:t>Other models</a:t>
              </a:r>
              <a:endParaRPr lang="en-US" sz="1200" dirty="0">
                <a:solidFill>
                  <a:schemeClr val="tx1"/>
                </a:solidFill>
                <a:cs typeface="Segoe UI" panose="020B0502040204020203" pitchFamily="34" charset="0"/>
              </a:endParaRPr>
            </a:p>
          </p:txBody>
        </p:sp>
        <p:pic>
          <p:nvPicPr>
            <p:cNvPr id="45" name="Graphic 38" descr="Buildi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2344" y="5043495"/>
              <a:ext cx="338328" cy="338328"/>
            </a:xfrm>
            <a:prstGeom prst="rect">
              <a:avLst/>
            </a:prstGeom>
          </p:spPr>
        </p:pic>
      </p:grpSp>
      <p:pic>
        <p:nvPicPr>
          <p:cNvPr id="46" name="Graphic 65"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114" y="2521885"/>
            <a:ext cx="338328" cy="338328"/>
          </a:xfrm>
          <a:prstGeom prst="rect">
            <a:avLst/>
          </a:prstGeom>
        </p:spPr>
      </p:pic>
      <p:sp>
        <p:nvSpPr>
          <p:cNvPr id="58" name="TextBox 57"/>
          <p:cNvSpPr txBox="1"/>
          <p:nvPr/>
        </p:nvSpPr>
        <p:spPr>
          <a:xfrm>
            <a:off x="9506884" y="4365716"/>
            <a:ext cx="2580962" cy="245493"/>
          </a:xfrm>
          <a:prstGeom prst="rect">
            <a:avLst/>
          </a:prstGeom>
          <a:noFill/>
        </p:spPr>
        <p:txBody>
          <a:bodyPr wrap="square" lIns="0" tIns="0" rIns="0" bIns="0" rtlCol="0" anchor="ctr">
            <a:noAutofit/>
          </a:bodyPr>
          <a:lstStyle/>
          <a:p>
            <a:pPr>
              <a:lnSpc>
                <a:spcPct val="90000"/>
              </a:lnSpc>
              <a:spcAft>
                <a:spcPts val="600"/>
              </a:spcAft>
            </a:pPr>
            <a:r>
              <a:rPr lang="en-US" sz="1400" dirty="0">
                <a:solidFill>
                  <a:schemeClr val="accent2"/>
                </a:solidFill>
              </a:rPr>
              <a:t>Ensure consistent performance</a:t>
            </a:r>
          </a:p>
        </p:txBody>
      </p:sp>
      <p:sp>
        <p:nvSpPr>
          <p:cNvPr id="59" name="Rectangle 58"/>
          <p:cNvSpPr/>
          <p:nvPr/>
        </p:nvSpPr>
        <p:spPr>
          <a:xfrm>
            <a:off x="9133114" y="2274241"/>
            <a:ext cx="2831509" cy="194661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0" name="Rectangle 59"/>
          <p:cNvSpPr/>
          <p:nvPr/>
        </p:nvSpPr>
        <p:spPr>
          <a:xfrm>
            <a:off x="9171214" y="2393064"/>
            <a:ext cx="2701040" cy="4210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UI Semibold" panose="020B0702040204020203" pitchFamily="34" charset="0"/>
                <a:cs typeface="Segoe UI Semibold" panose="020B0702040204020203" pitchFamily="34" charset="0"/>
              </a:rPr>
              <a:t>Dedicated* capacity</a:t>
            </a:r>
          </a:p>
          <a:p>
            <a:pPr algn="ctr"/>
            <a:r>
              <a:rPr lang="en-US" sz="1600" dirty="0">
                <a:solidFill>
                  <a:schemeClr val="tx1"/>
                </a:solidFill>
                <a:cs typeface="Segoe UI" panose="020B0502040204020203" pitchFamily="34" charset="0"/>
              </a:rPr>
              <a:t>CPU/RAM allocation</a:t>
            </a:r>
          </a:p>
        </p:txBody>
      </p:sp>
      <p:sp>
        <p:nvSpPr>
          <p:cNvPr id="61" name="Rectangle 60"/>
          <p:cNvSpPr/>
          <p:nvPr/>
        </p:nvSpPr>
        <p:spPr bwMode="auto">
          <a:xfrm>
            <a:off x="9133114" y="1868951"/>
            <a:ext cx="2831510" cy="421018"/>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Power BI Premium</a:t>
            </a:r>
          </a:p>
        </p:txBody>
      </p:sp>
      <p:sp>
        <p:nvSpPr>
          <p:cNvPr id="62" name="TextBox 61"/>
          <p:cNvSpPr txBox="1"/>
          <p:nvPr/>
        </p:nvSpPr>
        <p:spPr>
          <a:xfrm>
            <a:off x="9506919" y="4749028"/>
            <a:ext cx="2580962" cy="245493"/>
          </a:xfrm>
          <a:prstGeom prst="rect">
            <a:avLst/>
          </a:prstGeom>
          <a:noFill/>
        </p:spPr>
        <p:txBody>
          <a:bodyPr wrap="square" lIns="0" tIns="0" rIns="0" bIns="0" rtlCol="0" anchor="ctr">
            <a:noAutofit/>
          </a:bodyPr>
          <a:lstStyle/>
          <a:p>
            <a:pPr>
              <a:lnSpc>
                <a:spcPct val="90000"/>
              </a:lnSpc>
              <a:spcAft>
                <a:spcPts val="600"/>
              </a:spcAft>
            </a:pPr>
            <a:r>
              <a:rPr lang="en-US" sz="1400" dirty="0">
                <a:solidFill>
                  <a:schemeClr val="accent2"/>
                </a:solidFill>
              </a:rPr>
              <a:t>Scale on-demand</a:t>
            </a:r>
          </a:p>
        </p:txBody>
      </p:sp>
      <p:sp>
        <p:nvSpPr>
          <p:cNvPr id="63" name="Oval 62"/>
          <p:cNvSpPr/>
          <p:nvPr/>
        </p:nvSpPr>
        <p:spPr bwMode="auto">
          <a:xfrm>
            <a:off x="9133114" y="4323949"/>
            <a:ext cx="287261" cy="287261"/>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2"/>
                </a:solidFill>
                <a:ea typeface="Segoe UI" pitchFamily="34" charset="0"/>
                <a:cs typeface="Segoe UI" pitchFamily="34" charset="0"/>
                <a:sym typeface="Wingdings" panose="05000000000000000000" pitchFamily="2" charset="2"/>
              </a:rPr>
              <a:t></a:t>
            </a:r>
            <a:endParaRPr lang="en-US" sz="1600" dirty="0">
              <a:solidFill>
                <a:schemeClr val="accent2"/>
              </a:solidFill>
              <a:ea typeface="Segoe UI" pitchFamily="34" charset="0"/>
              <a:cs typeface="Segoe UI" pitchFamily="34" charset="0"/>
            </a:endParaRPr>
          </a:p>
        </p:txBody>
      </p:sp>
      <p:sp>
        <p:nvSpPr>
          <p:cNvPr id="64" name="Oval 63"/>
          <p:cNvSpPr/>
          <p:nvPr/>
        </p:nvSpPr>
        <p:spPr bwMode="auto">
          <a:xfrm>
            <a:off x="9133149" y="4690226"/>
            <a:ext cx="287261" cy="287261"/>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2"/>
                </a:solidFill>
                <a:ea typeface="Segoe UI" pitchFamily="34" charset="0"/>
                <a:cs typeface="Segoe UI" pitchFamily="34" charset="0"/>
                <a:sym typeface="Wingdings" panose="05000000000000000000" pitchFamily="2" charset="2"/>
              </a:rPr>
              <a:t></a:t>
            </a:r>
            <a:endParaRPr lang="en-US" sz="1600" dirty="0">
              <a:solidFill>
                <a:schemeClr val="accent2"/>
              </a:solidFill>
              <a:ea typeface="Segoe UI" pitchFamily="34" charset="0"/>
              <a:cs typeface="Segoe UI" pitchFamily="34" charset="0"/>
            </a:endParaRPr>
          </a:p>
        </p:txBody>
      </p:sp>
      <p:sp>
        <p:nvSpPr>
          <p:cNvPr id="65" name="Arrow: Right 85"/>
          <p:cNvSpPr/>
          <p:nvPr/>
        </p:nvSpPr>
        <p:spPr bwMode="auto">
          <a:xfrm>
            <a:off x="8380464" y="1868951"/>
            <a:ext cx="661210" cy="485312"/>
          </a:xfrm>
          <a:prstGeom prst="rightArrow">
            <a:avLst>
              <a:gd name="adj1" fmla="val 45064"/>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pic>
        <p:nvPicPr>
          <p:cNvPr id="66" name="Graphic 35" descr="Buildi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39046" y="5346615"/>
            <a:ext cx="338328" cy="338328"/>
          </a:xfrm>
          <a:prstGeom prst="rect">
            <a:avLst/>
          </a:prstGeom>
        </p:spPr>
      </p:pic>
      <p:sp>
        <p:nvSpPr>
          <p:cNvPr id="67" name="Rectangle 66"/>
          <p:cNvSpPr/>
          <p:nvPr/>
        </p:nvSpPr>
        <p:spPr>
          <a:xfrm>
            <a:off x="9491109" y="5311948"/>
            <a:ext cx="143147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Company 2</a:t>
            </a:r>
          </a:p>
        </p:txBody>
      </p:sp>
      <p:pic>
        <p:nvPicPr>
          <p:cNvPr id="68" name="Graphic 36" descr="Buildi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50459" y="5325664"/>
            <a:ext cx="338328" cy="338328"/>
          </a:xfrm>
          <a:prstGeom prst="rect">
            <a:avLst/>
          </a:prstGeom>
        </p:spPr>
      </p:pic>
      <p:sp>
        <p:nvSpPr>
          <p:cNvPr id="69" name="Rectangle 68"/>
          <p:cNvSpPr/>
          <p:nvPr/>
        </p:nvSpPr>
        <p:spPr>
          <a:xfrm>
            <a:off x="10764822" y="5311948"/>
            <a:ext cx="132302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Company 3</a:t>
            </a:r>
          </a:p>
        </p:txBody>
      </p:sp>
      <p:pic>
        <p:nvPicPr>
          <p:cNvPr id="70" name="Graphic 34" descr="Build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9760" y="5348056"/>
            <a:ext cx="338328" cy="338328"/>
          </a:xfrm>
          <a:prstGeom prst="rect">
            <a:avLst/>
          </a:prstGeom>
        </p:spPr>
      </p:pic>
      <p:sp>
        <p:nvSpPr>
          <p:cNvPr id="71" name="Rectangle 70"/>
          <p:cNvSpPr/>
          <p:nvPr/>
        </p:nvSpPr>
        <p:spPr>
          <a:xfrm>
            <a:off x="8394123" y="5334340"/>
            <a:ext cx="1623526"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1200" dirty="0">
                <a:solidFill>
                  <a:schemeClr val="tx1"/>
                </a:solidFill>
                <a:cs typeface="Segoe UI" panose="020B0502040204020203" pitchFamily="34" charset="0"/>
              </a:rPr>
              <a:t>Company 1</a:t>
            </a:r>
          </a:p>
        </p:txBody>
      </p:sp>
      <p:sp>
        <p:nvSpPr>
          <p:cNvPr id="73" name="Text Placeholder 2"/>
          <p:cNvSpPr txBox="1">
            <a:spLocks/>
          </p:cNvSpPr>
          <p:nvPr/>
        </p:nvSpPr>
        <p:spPr>
          <a:xfrm>
            <a:off x="278960" y="1328932"/>
            <a:ext cx="4073017"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As of June, 2017….</a:t>
            </a:r>
            <a:endParaRPr lang="en-US" sz="1800" dirty="0"/>
          </a:p>
          <a:p>
            <a:r>
              <a:rPr lang="en-US" sz="2400" dirty="0"/>
              <a:t>The Power BI Service is available in both Shared and the new “Premium” mode</a:t>
            </a:r>
            <a:endParaRPr lang="en-US" sz="1800" dirty="0"/>
          </a:p>
          <a:p>
            <a:r>
              <a:rPr lang="en-US" sz="2600" dirty="0"/>
              <a:t>Shared Mode</a:t>
            </a:r>
          </a:p>
          <a:p>
            <a:pPr lvl="1"/>
            <a:r>
              <a:rPr lang="en-US" sz="1800" dirty="0"/>
              <a:t>Licensed by user (Pro licenses)</a:t>
            </a:r>
          </a:p>
          <a:p>
            <a:pPr lvl="1"/>
            <a:r>
              <a:rPr lang="en-US" sz="1800" dirty="0"/>
              <a:t>Multiple tenants on shared hardware</a:t>
            </a:r>
          </a:p>
          <a:p>
            <a:r>
              <a:rPr lang="en-US" sz="2600" dirty="0"/>
              <a:t>Premium Mode</a:t>
            </a:r>
          </a:p>
          <a:p>
            <a:pPr lvl="1"/>
            <a:r>
              <a:rPr lang="en-US" sz="1800" dirty="0"/>
              <a:t>Licensed by user (Pro licenses for authors) and v-cores</a:t>
            </a:r>
          </a:p>
          <a:p>
            <a:pPr lvl="2"/>
            <a:r>
              <a:rPr lang="en-US" sz="1400" dirty="0"/>
              <a:t>Consumers don’t need a Pro license</a:t>
            </a:r>
          </a:p>
          <a:p>
            <a:pPr lvl="2"/>
            <a:r>
              <a:rPr lang="en-US" sz="1400" dirty="0"/>
              <a:t>Update – </a:t>
            </a:r>
            <a:r>
              <a:rPr lang="en-US" sz="1400" dirty="0">
                <a:hlinkClick r:id="rId11"/>
              </a:rPr>
              <a:t>Per-User license mode</a:t>
            </a:r>
            <a:endParaRPr lang="en-US" sz="1400" dirty="0"/>
          </a:p>
          <a:p>
            <a:pPr lvl="1"/>
            <a:r>
              <a:rPr lang="en-US" sz="1800" dirty="0"/>
              <a:t>Dedicated hardware</a:t>
            </a:r>
          </a:p>
        </p:txBody>
      </p:sp>
      <p:sp>
        <p:nvSpPr>
          <p:cNvPr id="4" name="Rectangle 3">
            <a:extLst>
              <a:ext uri="{FF2B5EF4-FFF2-40B4-BE49-F238E27FC236}">
                <a16:creationId xmlns:a16="http://schemas.microsoft.com/office/drawing/2014/main" id="{FAFC62DF-1960-41EF-BB6C-6D6AEC07E19B}"/>
              </a:ext>
            </a:extLst>
          </p:cNvPr>
          <p:cNvSpPr/>
          <p:nvPr/>
        </p:nvSpPr>
        <p:spPr>
          <a:xfrm>
            <a:off x="9719732" y="6197788"/>
            <a:ext cx="2477482" cy="646331"/>
          </a:xfrm>
          <a:prstGeom prst="rect">
            <a:avLst/>
          </a:prstGeom>
        </p:spPr>
        <p:txBody>
          <a:bodyPr wrap="square">
            <a:spAutoFit/>
          </a:bodyPr>
          <a:lstStyle/>
          <a:p>
            <a:r>
              <a:rPr lang="en-US" sz="1200" i="1" dirty="0"/>
              <a:t>*Premium </a:t>
            </a:r>
            <a:r>
              <a:rPr lang="en-US" sz="1200" i="1" dirty="0">
                <a:hlinkClick r:id="rId12"/>
              </a:rPr>
              <a:t>Gen2</a:t>
            </a:r>
            <a:r>
              <a:rPr lang="en-US" sz="1200" i="1" dirty="0"/>
              <a:t> leverages a regional cluster of physical nodes, shared by tenants using Premium</a:t>
            </a:r>
          </a:p>
        </p:txBody>
      </p:sp>
    </p:spTree>
    <p:extLst>
      <p:ext uri="{BB962C8B-B14F-4D97-AF65-F5344CB8AC3E}">
        <p14:creationId xmlns:p14="http://schemas.microsoft.com/office/powerpoint/2010/main" val="447085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25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250"/>
                                        <p:tgtEl>
                                          <p:spTgt spid="43"/>
                                        </p:tgtEl>
                                      </p:cBhvr>
                                    </p:animEffect>
                                  </p:childTnLst>
                                </p:cTn>
                              </p:par>
                            </p:childTnLst>
                          </p:cTn>
                        </p:par>
                        <p:par>
                          <p:cTn id="51" fill="hold">
                            <p:stCondLst>
                              <p:cond delay="750"/>
                            </p:stCondLst>
                            <p:childTnLst>
                              <p:par>
                                <p:cTn id="52" presetID="10" presetClass="entr" presetSubtype="0"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250"/>
                                        <p:tgtEl>
                                          <p:spTgt spid="3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250"/>
                                        <p:tgtEl>
                                          <p:spTgt spid="31"/>
                                        </p:tgtEl>
                                      </p:cBhvr>
                                    </p:animEffect>
                                  </p:childTnLst>
                                </p:cTn>
                              </p:par>
                            </p:childTnLst>
                          </p:cTn>
                        </p:par>
                        <p:par>
                          <p:cTn id="59" fill="hold">
                            <p:stCondLst>
                              <p:cond delay="1250"/>
                            </p:stCondLst>
                            <p:childTnLst>
                              <p:par>
                                <p:cTn id="60" presetID="10"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childTnLst>
                          </p:cTn>
                        </p:par>
                        <p:par>
                          <p:cTn id="63" fill="hold">
                            <p:stCondLst>
                              <p:cond delay="1500"/>
                            </p:stCondLst>
                            <p:childTnLst>
                              <p:par>
                                <p:cTn id="64" presetID="10" presetClass="entr" presetSubtype="0" fill="hold"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250"/>
                                        <p:tgtEl>
                                          <p:spTgt spid="40"/>
                                        </p:tgtEl>
                                      </p:cBhvr>
                                    </p:animEffect>
                                  </p:childTnLst>
                                </p:cTn>
                              </p:par>
                            </p:childTnLst>
                          </p:cTn>
                        </p:par>
                        <p:par>
                          <p:cTn id="67" fill="hold">
                            <p:stCondLst>
                              <p:cond delay="1750"/>
                            </p:stCondLst>
                            <p:childTnLst>
                              <p:par>
                                <p:cTn id="68" presetID="10" presetClass="entr" presetSubtype="0" fill="hold"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25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19"/>
                                        </p:tgtEl>
                                      </p:cBhvr>
                                    </p:animEffect>
                                    <p:set>
                                      <p:cBhvr>
                                        <p:cTn id="88" dur="1" fill="hold">
                                          <p:stCondLst>
                                            <p:cond delay="499"/>
                                          </p:stCondLst>
                                        </p:cTn>
                                        <p:tgtEl>
                                          <p:spTgt spid="19"/>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6"/>
                                        </p:tgtEl>
                                      </p:cBhvr>
                                    </p:animEffect>
                                    <p:set>
                                      <p:cBhvr>
                                        <p:cTn id="91" dur="1" fill="hold">
                                          <p:stCondLst>
                                            <p:cond delay="499"/>
                                          </p:stCondLst>
                                        </p:cTn>
                                        <p:tgtEl>
                                          <p:spTgt spid="2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7"/>
                                        </p:tgtEl>
                                      </p:cBhvr>
                                    </p:animEffect>
                                    <p:set>
                                      <p:cBhvr>
                                        <p:cTn id="97" dur="1" fill="hold">
                                          <p:stCondLst>
                                            <p:cond delay="499"/>
                                          </p:stCondLst>
                                        </p:cTn>
                                        <p:tgtEl>
                                          <p:spTgt spid="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46"/>
                                        </p:tgtEl>
                                      </p:cBhvr>
                                    </p:animEffect>
                                    <p:set>
                                      <p:cBhvr>
                                        <p:cTn id="100" dur="1" fill="hold">
                                          <p:stCondLst>
                                            <p:cond delay="499"/>
                                          </p:stCondLst>
                                        </p:cTn>
                                        <p:tgtEl>
                                          <p:spTgt spid="46"/>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21"/>
                                        </p:tgtEl>
                                      </p:cBhvr>
                                    </p:animEffect>
                                    <p:set>
                                      <p:cBhvr>
                                        <p:cTn id="103" dur="1" fill="hold">
                                          <p:stCondLst>
                                            <p:cond delay="499"/>
                                          </p:stCondLst>
                                        </p:cTn>
                                        <p:tgtEl>
                                          <p:spTgt spid="21"/>
                                        </p:tgtEl>
                                        <p:attrNameLst>
                                          <p:attrName>style.visibility</p:attrName>
                                        </p:attrNameLst>
                                      </p:cBhvr>
                                      <p:to>
                                        <p:strVal val="hidden"/>
                                      </p:to>
                                    </p:set>
                                  </p:childTnLst>
                                </p:cTn>
                              </p:par>
                            </p:childTnLst>
                          </p:cTn>
                        </p:par>
                        <p:par>
                          <p:cTn id="104" fill="hold">
                            <p:stCondLst>
                              <p:cond delay="1000"/>
                            </p:stCondLst>
                            <p:childTnLst>
                              <p:par>
                                <p:cTn id="105" presetID="10" presetClass="entr" presetSubtype="0" fill="hold" nodeType="after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10" presetClass="entr" presetSubtype="0" fill="hold" nodeType="with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500"/>
                                        <p:tgtEl>
                                          <p:spTgt spid="10"/>
                                        </p:tgtEl>
                                      </p:cBhvr>
                                    </p:animEffect>
                                  </p:childTnLst>
                                </p:cTn>
                              </p:par>
                              <p:par>
                                <p:cTn id="111" presetID="10"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fade">
                                      <p:cBhvr>
                                        <p:cTn id="113" dur="500"/>
                                        <p:tgtEl>
                                          <p:spTgt spid="13"/>
                                        </p:tgtEl>
                                      </p:cBhvr>
                                    </p:animEffect>
                                  </p:childTnLst>
                                </p:cTn>
                              </p:par>
                            </p:childTnLst>
                          </p:cTn>
                        </p:par>
                        <p:par>
                          <p:cTn id="114" fill="hold">
                            <p:stCondLst>
                              <p:cond delay="1500"/>
                            </p:stCondLst>
                            <p:childTnLst>
                              <p:par>
                                <p:cTn id="115" presetID="10" presetClass="entr" presetSubtype="0" fill="hold" grpId="0" nodeType="afterEffect">
                                  <p:stCondLst>
                                    <p:cond delay="25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fill="hold" grpId="0" nodeType="withEffect">
                                  <p:stCondLst>
                                    <p:cond delay="250"/>
                                  </p:stCondLst>
                                  <p:childTnLst>
                                    <p:set>
                                      <p:cBhvr>
                                        <p:cTn id="119" dur="1" fill="hold">
                                          <p:stCondLst>
                                            <p:cond delay="0"/>
                                          </p:stCondLst>
                                        </p:cTn>
                                        <p:tgtEl>
                                          <p:spTgt spid="62"/>
                                        </p:tgtEl>
                                        <p:attrNameLst>
                                          <p:attrName>style.visibility</p:attrName>
                                        </p:attrNameLst>
                                      </p:cBhvr>
                                      <p:to>
                                        <p:strVal val="visible"/>
                                      </p:to>
                                    </p:set>
                                    <p:animEffect transition="in" filter="fade">
                                      <p:cBhvr>
                                        <p:cTn id="120" dur="500"/>
                                        <p:tgtEl>
                                          <p:spTgt spid="62"/>
                                        </p:tgtEl>
                                      </p:cBhvr>
                                    </p:animEffect>
                                  </p:childTnLst>
                                </p:cTn>
                              </p:par>
                              <p:par>
                                <p:cTn id="121" presetID="10" presetClass="entr" presetSubtype="0" fill="hold" grpId="0" nodeType="withEffect">
                                  <p:stCondLst>
                                    <p:cond delay="250"/>
                                  </p:stCondLst>
                                  <p:childTnLst>
                                    <p:set>
                                      <p:cBhvr>
                                        <p:cTn id="122" dur="1" fill="hold">
                                          <p:stCondLst>
                                            <p:cond delay="0"/>
                                          </p:stCondLst>
                                        </p:cTn>
                                        <p:tgtEl>
                                          <p:spTgt spid="64"/>
                                        </p:tgtEl>
                                        <p:attrNameLst>
                                          <p:attrName>style.visibility</p:attrName>
                                        </p:attrNameLst>
                                      </p:cBhvr>
                                      <p:to>
                                        <p:strVal val="visible"/>
                                      </p:to>
                                    </p:set>
                                    <p:animEffect transition="in" filter="fade">
                                      <p:cBhvr>
                                        <p:cTn id="123" dur="500"/>
                                        <p:tgtEl>
                                          <p:spTgt spid="64"/>
                                        </p:tgtEl>
                                      </p:cBhvr>
                                    </p:animEffect>
                                  </p:childTnLst>
                                </p:cTn>
                              </p:par>
                              <p:par>
                                <p:cTn id="124" presetID="10" presetClass="entr" presetSubtype="0" fill="hold" grpId="0" nodeType="withEffect">
                                  <p:stCondLst>
                                    <p:cond delay="250"/>
                                  </p:stCondLst>
                                  <p:childTnLst>
                                    <p:set>
                                      <p:cBhvr>
                                        <p:cTn id="125" dur="1" fill="hold">
                                          <p:stCondLst>
                                            <p:cond delay="0"/>
                                          </p:stCondLst>
                                        </p:cTn>
                                        <p:tgtEl>
                                          <p:spTgt spid="63"/>
                                        </p:tgtEl>
                                        <p:attrNameLst>
                                          <p:attrName>style.visibility</p:attrName>
                                        </p:attrNameLst>
                                      </p:cBhvr>
                                      <p:to>
                                        <p:strVal val="visible"/>
                                      </p:to>
                                    </p:set>
                                    <p:animEffect transition="in" filter="fade">
                                      <p:cBhvr>
                                        <p:cTn id="1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7" grpId="1" animBg="1"/>
      <p:bldP spid="8" grpId="0"/>
      <p:bldP spid="9" grpId="0" animBg="1"/>
      <p:bldP spid="19" grpId="0" animBg="1"/>
      <p:bldP spid="19" grpId="1" animBg="1"/>
      <p:bldP spid="21" grpId="0" animBg="1"/>
      <p:bldP spid="21" grpId="1" animBg="1"/>
      <p:bldP spid="22" grpId="0" animBg="1"/>
      <p:bldP spid="58" grpId="0"/>
      <p:bldP spid="59" grpId="0" animBg="1"/>
      <p:bldP spid="60" grpId="0"/>
      <p:bldP spid="61" grpId="0" animBg="1"/>
      <p:bldP spid="62" grpId="0"/>
      <p:bldP spid="63" grpId="0" animBg="1"/>
      <p:bldP spid="64" grpId="0" animBg="1"/>
      <p:bldP spid="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4F22A85-FF7F-4E16-976B-0AA01030969D}"/>
              </a:ext>
            </a:extLst>
          </p:cNvPr>
          <p:cNvSpPr>
            <a:spLocks noGrp="1"/>
          </p:cNvSpPr>
          <p:nvPr>
            <p:ph type="title"/>
          </p:nvPr>
        </p:nvSpPr>
        <p:spPr>
          <a:xfrm>
            <a:off x="269240" y="289511"/>
            <a:ext cx="11655840" cy="899665"/>
          </a:xfrm>
        </p:spPr>
        <p:txBody>
          <a:bodyPr/>
          <a:lstStyle/>
          <a:p>
            <a:pPr>
              <a:lnSpc>
                <a:spcPct val="70000"/>
              </a:lnSpc>
            </a:pPr>
            <a:r>
              <a:rPr lang="en-US" dirty="0"/>
              <a:t>Power BI Premium</a:t>
            </a:r>
            <a:br>
              <a:rPr lang="en-US" dirty="0"/>
            </a:br>
            <a:r>
              <a:rPr lang="en-US" sz="3200" dirty="0">
                <a:solidFill>
                  <a:schemeClr val="tx1"/>
                </a:solidFill>
              </a:rPr>
              <a:t>Additional </a:t>
            </a:r>
            <a:r>
              <a:rPr lang="en-US" sz="3200" dirty="0">
                <a:solidFill>
                  <a:schemeClr val="tx1"/>
                </a:solidFill>
                <a:hlinkClick r:id="rId3"/>
              </a:rPr>
              <a:t>Capabilities</a:t>
            </a:r>
            <a:r>
              <a:rPr lang="en-US" sz="3200" dirty="0">
                <a:solidFill>
                  <a:schemeClr val="tx1"/>
                </a:solidFill>
              </a:rPr>
              <a:t> vs Shared Service</a:t>
            </a:r>
          </a:p>
        </p:txBody>
      </p:sp>
      <p:sp>
        <p:nvSpPr>
          <p:cNvPr id="6" name="Text Placeholder 2">
            <a:extLst>
              <a:ext uri="{FF2B5EF4-FFF2-40B4-BE49-F238E27FC236}">
                <a16:creationId xmlns:a16="http://schemas.microsoft.com/office/drawing/2014/main" id="{9B4E6CE1-389D-43D1-81BF-F882B1BC539B}"/>
              </a:ext>
            </a:extLst>
          </p:cNvPr>
          <p:cNvSpPr txBox="1">
            <a:spLocks/>
          </p:cNvSpPr>
          <p:nvPr/>
        </p:nvSpPr>
        <p:spPr>
          <a:xfrm>
            <a:off x="278960" y="1328932"/>
            <a:ext cx="5817040"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i="1" dirty="0"/>
              <a:t>Current (as of June 2021)….</a:t>
            </a:r>
            <a:endParaRPr lang="en-US" sz="2000" dirty="0"/>
          </a:p>
          <a:p>
            <a:r>
              <a:rPr lang="en-US" sz="2000" dirty="0"/>
              <a:t>Larger Imported Models (100 GB+)</a:t>
            </a:r>
          </a:p>
          <a:p>
            <a:pPr lvl="1"/>
            <a:r>
              <a:rPr lang="en-US" sz="1100" dirty="0">
                <a:hlinkClick r:id="rId4"/>
              </a:rPr>
              <a:t>https://docs.microsoft.com/en-us/power-bi/service-premium-large-datasets</a:t>
            </a:r>
            <a:r>
              <a:rPr lang="en-US" sz="1100" dirty="0"/>
              <a:t> </a:t>
            </a:r>
          </a:p>
          <a:p>
            <a:r>
              <a:rPr lang="en-US" sz="2000" dirty="0"/>
              <a:t>Higher dataset refresh rate (48 per day), unlimited via XML/A</a:t>
            </a:r>
          </a:p>
          <a:p>
            <a:r>
              <a:rPr lang="en-US" sz="2000" dirty="0"/>
              <a:t>Larger Storage Capacity (100 TB)</a:t>
            </a:r>
          </a:p>
          <a:p>
            <a:r>
              <a:rPr lang="en-US" sz="2000" dirty="0"/>
              <a:t>Incremental refresh (for imported models)</a:t>
            </a:r>
          </a:p>
          <a:p>
            <a:pPr lvl="1"/>
            <a:r>
              <a:rPr lang="en-US" sz="1100" dirty="0">
                <a:hlinkClick r:id="rId5"/>
              </a:rPr>
              <a:t>https://docs.microsoft.com/en-us/power-bi/service-premium-incremental-refresh</a:t>
            </a:r>
            <a:r>
              <a:rPr lang="en-US" sz="1100" dirty="0"/>
              <a:t> </a:t>
            </a:r>
          </a:p>
          <a:p>
            <a:r>
              <a:rPr lang="en-US" sz="2000" dirty="0"/>
              <a:t>Geo-specific deployment of Premium capacity</a:t>
            </a:r>
          </a:p>
          <a:p>
            <a:pPr lvl="1"/>
            <a:r>
              <a:rPr lang="en-US" sz="1100" dirty="0">
                <a:hlinkClick r:id="rId6"/>
              </a:rPr>
              <a:t>https://docs.microsoft.com/en-us/power-bi/service-admin-premium-multi-geo</a:t>
            </a:r>
            <a:r>
              <a:rPr lang="en-US" sz="1100" dirty="0"/>
              <a:t> </a:t>
            </a:r>
          </a:p>
          <a:p>
            <a:r>
              <a:rPr lang="en-US" sz="2000" u="sng" dirty="0"/>
              <a:t>Paginated (</a:t>
            </a:r>
            <a:r>
              <a:rPr lang="en-US" sz="2000" u="sng" dirty="0" err="1"/>
              <a:t>rdl</a:t>
            </a:r>
            <a:r>
              <a:rPr lang="en-US" sz="2000" u="sng" dirty="0"/>
              <a:t>) reports</a:t>
            </a:r>
          </a:p>
          <a:p>
            <a:r>
              <a:rPr lang="en-US" sz="2000" dirty="0">
                <a:hlinkClick r:id="rId7"/>
              </a:rPr>
              <a:t>Automated Machine Learning</a:t>
            </a:r>
            <a:endParaRPr lang="en-US" sz="2000" dirty="0"/>
          </a:p>
          <a:p>
            <a:r>
              <a:rPr lang="en-US" sz="2000" dirty="0"/>
              <a:t>Advanced Dataflows capabilities</a:t>
            </a:r>
          </a:p>
          <a:p>
            <a:r>
              <a:rPr lang="en-US" sz="2000" dirty="0"/>
              <a:t>Note – New (2021) </a:t>
            </a:r>
            <a:r>
              <a:rPr lang="en-US" sz="2000" dirty="0">
                <a:hlinkClick r:id="rId8"/>
              </a:rPr>
              <a:t>Premium Per User </a:t>
            </a:r>
            <a:r>
              <a:rPr lang="en-US" sz="2000" dirty="0"/>
              <a:t>licensing offers a new way to acquire/use Premium features</a:t>
            </a:r>
          </a:p>
          <a:p>
            <a:pPr marL="0" indent="0">
              <a:buNone/>
            </a:pPr>
            <a:endParaRPr lang="en-US" sz="1800" dirty="0"/>
          </a:p>
        </p:txBody>
      </p:sp>
      <p:sp>
        <p:nvSpPr>
          <p:cNvPr id="7" name="Rectangle 6">
            <a:extLst>
              <a:ext uri="{FF2B5EF4-FFF2-40B4-BE49-F238E27FC236}">
                <a16:creationId xmlns:a16="http://schemas.microsoft.com/office/drawing/2014/main" id="{5CBDE3AD-204B-4365-94E5-70AA10F28751}"/>
              </a:ext>
            </a:extLst>
          </p:cNvPr>
          <p:cNvSpPr/>
          <p:nvPr/>
        </p:nvSpPr>
        <p:spPr>
          <a:xfrm>
            <a:off x="269240" y="6568489"/>
            <a:ext cx="4244503" cy="276999"/>
          </a:xfrm>
          <a:prstGeom prst="rect">
            <a:avLst/>
          </a:prstGeom>
        </p:spPr>
        <p:txBody>
          <a:bodyPr wrap="square">
            <a:spAutoFit/>
          </a:bodyPr>
          <a:lstStyle/>
          <a:p>
            <a:r>
              <a:rPr lang="en-US" sz="1200" i="1" dirty="0"/>
              <a:t>https://docs.microsoft.com/en-us/power-bi/service-premium</a:t>
            </a:r>
          </a:p>
        </p:txBody>
      </p:sp>
      <p:sp>
        <p:nvSpPr>
          <p:cNvPr id="8" name="Text Placeholder 2">
            <a:extLst>
              <a:ext uri="{FF2B5EF4-FFF2-40B4-BE49-F238E27FC236}">
                <a16:creationId xmlns:a16="http://schemas.microsoft.com/office/drawing/2014/main" id="{B076C18A-DB33-4C65-AD0B-3F51CB7F6459}"/>
              </a:ext>
            </a:extLst>
          </p:cNvPr>
          <p:cNvSpPr txBox="1">
            <a:spLocks/>
          </p:cNvSpPr>
          <p:nvPr/>
        </p:nvSpPr>
        <p:spPr>
          <a:xfrm>
            <a:off x="6227640" y="1334304"/>
            <a:ext cx="5817040"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i="1" dirty="0"/>
              <a:t>In Preview and/or Coming in the future..</a:t>
            </a:r>
          </a:p>
          <a:p>
            <a:r>
              <a:rPr lang="en-US" sz="2000" dirty="0"/>
              <a:t>Generation 2 architecture, including greater scalability, performance, auto-scale, and reduced management overhead -  </a:t>
            </a:r>
            <a:r>
              <a:rPr lang="en-US" sz="2000" dirty="0">
                <a:hlinkClick r:id="rId9"/>
              </a:rPr>
              <a:t>https://powerbi.microsoft.com/en-us/blog/announcing-the-upcoming-evolution-of-power-bi-premium-to-enterprise-markets-and-beyond/</a:t>
            </a:r>
            <a:r>
              <a:rPr lang="en-US" sz="2000" dirty="0"/>
              <a:t> </a:t>
            </a:r>
          </a:p>
        </p:txBody>
      </p:sp>
      <p:sp>
        <p:nvSpPr>
          <p:cNvPr id="9" name="Rectangle 8">
            <a:extLst>
              <a:ext uri="{FF2B5EF4-FFF2-40B4-BE49-F238E27FC236}">
                <a16:creationId xmlns:a16="http://schemas.microsoft.com/office/drawing/2014/main" id="{9CBE35CA-65A8-4640-95EA-50CB00EAC047}"/>
              </a:ext>
            </a:extLst>
          </p:cNvPr>
          <p:cNvSpPr/>
          <p:nvPr/>
        </p:nvSpPr>
        <p:spPr>
          <a:xfrm>
            <a:off x="6445956" y="6568489"/>
            <a:ext cx="5530696" cy="276999"/>
          </a:xfrm>
          <a:prstGeom prst="rect">
            <a:avLst/>
          </a:prstGeom>
        </p:spPr>
        <p:txBody>
          <a:bodyPr wrap="square">
            <a:spAutoFit/>
          </a:bodyPr>
          <a:lstStyle/>
          <a:p>
            <a:r>
              <a:rPr lang="en-US" sz="1200" i="1" dirty="0"/>
              <a:t>https://docs.microsoft.com/en-us/dynamics365/release-plans/</a:t>
            </a:r>
          </a:p>
        </p:txBody>
      </p:sp>
    </p:spTree>
    <p:extLst>
      <p:ext uri="{BB962C8B-B14F-4D97-AF65-F5344CB8AC3E}">
        <p14:creationId xmlns:p14="http://schemas.microsoft.com/office/powerpoint/2010/main" val="31665772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Datasets</a:t>
            </a:r>
            <a:br>
              <a:rPr lang="en-US" dirty="0"/>
            </a:br>
            <a:r>
              <a:rPr lang="en-US" sz="3200" dirty="0">
                <a:solidFill>
                  <a:schemeClr val="tx1"/>
                </a:solidFill>
              </a:rPr>
              <a:t>Decision Criteria, Capabilities, and Examples</a:t>
            </a:r>
          </a:p>
        </p:txBody>
      </p:sp>
      <p:sp>
        <p:nvSpPr>
          <p:cNvPr id="3" name="Text Placeholder 2"/>
          <p:cNvSpPr txBox="1">
            <a:spLocks/>
          </p:cNvSpPr>
          <p:nvPr/>
        </p:nvSpPr>
        <p:spPr>
          <a:xfrm>
            <a:off x="269241" y="1365832"/>
            <a:ext cx="3796481" cy="303568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Model Size</a:t>
            </a:r>
          </a:p>
          <a:p>
            <a:pPr lvl="1"/>
            <a:r>
              <a:rPr lang="en-US" sz="1400" dirty="0"/>
              <a:t>&lt; 1 GB</a:t>
            </a:r>
            <a:endParaRPr lang="en-US" sz="1000" dirty="0"/>
          </a:p>
          <a:p>
            <a:pPr lvl="1"/>
            <a:r>
              <a:rPr lang="en-US" sz="1400" dirty="0"/>
              <a:t>1 GB - 10 GB</a:t>
            </a:r>
            <a:endParaRPr lang="en-US" sz="1000" dirty="0"/>
          </a:p>
          <a:p>
            <a:pPr lvl="1"/>
            <a:r>
              <a:rPr lang="en-US" sz="1400" dirty="0"/>
              <a:t>10 GB – 400 GB</a:t>
            </a:r>
          </a:p>
          <a:p>
            <a:pPr lvl="1"/>
            <a:r>
              <a:rPr lang="en-US" sz="1400" dirty="0"/>
              <a:t>400 GB +</a:t>
            </a:r>
          </a:p>
          <a:p>
            <a:r>
              <a:rPr lang="en-US" sz="2000" dirty="0"/>
              <a:t>Refresh Requirements</a:t>
            </a:r>
          </a:p>
          <a:p>
            <a:pPr lvl="1"/>
            <a:r>
              <a:rPr lang="en-US" sz="1200" dirty="0"/>
              <a:t>Daily to 8x a day</a:t>
            </a:r>
          </a:p>
          <a:p>
            <a:pPr lvl="1"/>
            <a:r>
              <a:rPr lang="en-US" sz="1200" dirty="0"/>
              <a:t>Up to 48x daily</a:t>
            </a:r>
          </a:p>
          <a:p>
            <a:pPr lvl="1"/>
            <a:r>
              <a:rPr lang="en-US" sz="1200" dirty="0"/>
              <a:t>Every few minutes</a:t>
            </a:r>
          </a:p>
          <a:p>
            <a:pPr lvl="1"/>
            <a:r>
              <a:rPr lang="en-US" sz="1200" dirty="0"/>
              <a:t>Real-time</a:t>
            </a:r>
            <a:endParaRPr lang="en-US" sz="1400" dirty="0"/>
          </a:p>
          <a:p>
            <a:pPr lvl="1"/>
            <a:endParaRPr lang="en-US" sz="1600" dirty="0"/>
          </a:p>
        </p:txBody>
      </p:sp>
      <p:sp>
        <p:nvSpPr>
          <p:cNvPr id="11" name="Text Placeholder 2">
            <a:extLst>
              <a:ext uri="{FF2B5EF4-FFF2-40B4-BE49-F238E27FC236}">
                <a16:creationId xmlns:a16="http://schemas.microsoft.com/office/drawing/2014/main" id="{866F4380-4159-4A8D-838F-116567F1B156}"/>
              </a:ext>
            </a:extLst>
          </p:cNvPr>
          <p:cNvSpPr txBox="1">
            <a:spLocks/>
          </p:cNvSpPr>
          <p:nvPr/>
        </p:nvSpPr>
        <p:spPr>
          <a:xfrm>
            <a:off x="4744077" y="1476589"/>
            <a:ext cx="6764406" cy="3035687"/>
          </a:xfrm>
          <a:prstGeom prst="rect">
            <a:avLst/>
          </a:prstGeom>
          <a:ln>
            <a:solidFill>
              <a:schemeClr val="accent1"/>
            </a:solidFill>
          </a:ln>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PBI Service – 1 GB, 8x daily refresh (full)</a:t>
            </a:r>
          </a:p>
          <a:p>
            <a:r>
              <a:rPr lang="en-US" sz="2000" dirty="0"/>
              <a:t>PBI </a:t>
            </a:r>
            <a:r>
              <a:rPr lang="en-US" sz="2000" dirty="0">
                <a:hlinkClick r:id="rId3"/>
              </a:rPr>
              <a:t>Premium</a:t>
            </a:r>
            <a:r>
              <a:rPr lang="en-US" sz="2000" dirty="0"/>
              <a:t> – 100 GB*, 48x daily refresh (full / incremental), unlimited refresh via </a:t>
            </a:r>
            <a:r>
              <a:rPr lang="en-US" sz="2000" dirty="0">
                <a:hlinkClick r:id="rId4"/>
              </a:rPr>
              <a:t>XML/A</a:t>
            </a:r>
            <a:endParaRPr lang="en-US" sz="2000" dirty="0"/>
          </a:p>
          <a:p>
            <a:r>
              <a:rPr lang="en-US" sz="2000" dirty="0"/>
              <a:t>Azure Analysis Services – 400 GB, unlimited refresh (full / incremental), Scale-out replicas (built-in)</a:t>
            </a:r>
          </a:p>
          <a:p>
            <a:pPr lvl="1"/>
            <a:r>
              <a:rPr lang="en-US" sz="1200" dirty="0"/>
              <a:t>Alternatively supports a </a:t>
            </a:r>
            <a:r>
              <a:rPr lang="en-US" sz="1200" dirty="0">
                <a:hlinkClick r:id="rId5"/>
              </a:rPr>
              <a:t>limited</a:t>
            </a:r>
            <a:r>
              <a:rPr lang="en-US" sz="1200" dirty="0"/>
              <a:t> set of DirectQuery sources</a:t>
            </a:r>
          </a:p>
          <a:p>
            <a:r>
              <a:rPr lang="en-US" sz="2000" dirty="0"/>
              <a:t>SQL Server Analysis Services – ~4 TB, unlimited refresh, scale-out replicas (custom)</a:t>
            </a:r>
          </a:p>
          <a:p>
            <a:pPr lvl="1"/>
            <a:r>
              <a:rPr lang="en-US" sz="1200" dirty="0"/>
              <a:t>Alternatively supports a </a:t>
            </a:r>
            <a:r>
              <a:rPr lang="en-US" sz="1200" dirty="0">
                <a:hlinkClick r:id="rId5"/>
              </a:rPr>
              <a:t>limited</a:t>
            </a:r>
            <a:r>
              <a:rPr lang="en-US" sz="1200" dirty="0"/>
              <a:t> set of DirectQuery sources</a:t>
            </a:r>
          </a:p>
          <a:p>
            <a:endParaRPr lang="en-US" sz="2000" dirty="0"/>
          </a:p>
        </p:txBody>
      </p:sp>
      <p:sp>
        <p:nvSpPr>
          <p:cNvPr id="12" name="Text Placeholder 2">
            <a:extLst>
              <a:ext uri="{FF2B5EF4-FFF2-40B4-BE49-F238E27FC236}">
                <a16:creationId xmlns:a16="http://schemas.microsoft.com/office/drawing/2014/main" id="{15BD238D-35B5-45DA-9EBA-F22080F638F9}"/>
              </a:ext>
            </a:extLst>
          </p:cNvPr>
          <p:cNvSpPr txBox="1">
            <a:spLocks/>
          </p:cNvSpPr>
          <p:nvPr/>
        </p:nvSpPr>
        <p:spPr>
          <a:xfrm>
            <a:off x="269240" y="4369895"/>
            <a:ext cx="11803940" cy="204476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Example Scenarios</a:t>
            </a:r>
          </a:p>
          <a:p>
            <a:pPr lvl="1"/>
            <a:r>
              <a:rPr lang="en-US" sz="1400" dirty="0"/>
              <a:t>I have a 400 MB data set; it needs to be refreshed nightly.  Recommendation – PBI Service/Premium</a:t>
            </a:r>
            <a:endParaRPr lang="en-US" sz="1000" dirty="0"/>
          </a:p>
          <a:p>
            <a:pPr lvl="1"/>
            <a:r>
              <a:rPr lang="en-US" sz="1400" dirty="0"/>
              <a:t>I have a 2 GB data set; it need to be refreshed nightly.  Recommendation – PBI Premium</a:t>
            </a:r>
          </a:p>
          <a:p>
            <a:pPr lvl="1"/>
            <a:r>
              <a:rPr lang="en-US" sz="1400" dirty="0"/>
              <a:t>I have a 2 GB data set that needs to be refreshed every 10 minutes.  Recommendation – PBI Premium / Azure Analysis Services</a:t>
            </a:r>
          </a:p>
          <a:p>
            <a:pPr lvl="1"/>
            <a:r>
              <a:rPr lang="en-US" sz="1400" dirty="0"/>
              <a:t>I have a 25 GB data set; it needs to be refreshed on the hour.  Recommendation – PBI Premium / Azure Analysis Services</a:t>
            </a:r>
          </a:p>
          <a:p>
            <a:pPr lvl="1"/>
            <a:r>
              <a:rPr lang="en-US" sz="1400" dirty="0"/>
              <a:t>I’ve developed a report against my relational DW (which is 20 TB).  The data is refreshed is throughout the day.  Recommendation –  DirectQuery, or consider a composite model with </a:t>
            </a:r>
            <a:r>
              <a:rPr lang="en-US" sz="1400" dirty="0">
                <a:hlinkClick r:id="rId6"/>
              </a:rPr>
              <a:t>aggregations</a:t>
            </a:r>
            <a:endParaRPr lang="en-US" sz="1400" dirty="0"/>
          </a:p>
        </p:txBody>
      </p:sp>
      <p:sp>
        <p:nvSpPr>
          <p:cNvPr id="7" name="TextBox 6">
            <a:extLst>
              <a:ext uri="{FF2B5EF4-FFF2-40B4-BE49-F238E27FC236}">
                <a16:creationId xmlns:a16="http://schemas.microsoft.com/office/drawing/2014/main" id="{091617D7-CAE8-4B28-93E8-03822CB84213}"/>
              </a:ext>
            </a:extLst>
          </p:cNvPr>
          <p:cNvSpPr txBox="1"/>
          <p:nvPr/>
        </p:nvSpPr>
        <p:spPr>
          <a:xfrm>
            <a:off x="321030" y="6550223"/>
            <a:ext cx="11803940" cy="307777"/>
          </a:xfrm>
          <a:prstGeom prst="rect">
            <a:avLst/>
          </a:prstGeom>
          <a:noFill/>
        </p:spPr>
        <p:txBody>
          <a:bodyPr wrap="square">
            <a:spAutoFit/>
          </a:bodyPr>
          <a:lstStyle/>
          <a:p>
            <a:r>
              <a:rPr lang="en-US" sz="1400" dirty="0"/>
              <a:t>* Power BI Premium Large Model Support - https://docs.microsoft.com/en-us/power-bi/admin/service-premium-large-models</a:t>
            </a:r>
          </a:p>
        </p:txBody>
      </p:sp>
    </p:spTree>
    <p:extLst>
      <p:ext uri="{BB962C8B-B14F-4D97-AF65-F5344CB8AC3E}">
        <p14:creationId xmlns:p14="http://schemas.microsoft.com/office/powerpoint/2010/main" val="36548040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Build/Publish Report</a:t>
            </a:r>
            <a:endParaRPr lang="en-US" dirty="0"/>
          </a:p>
        </p:txBody>
      </p:sp>
    </p:spTree>
    <p:extLst>
      <p:ext uri="{BB962C8B-B14F-4D97-AF65-F5344CB8AC3E}">
        <p14:creationId xmlns:p14="http://schemas.microsoft.com/office/powerpoint/2010/main" val="27369422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b="1" i="1" dirty="0">
                <a:highlight>
                  <a:srgbClr val="FFFF00"/>
                </a:highlight>
              </a:rPr>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t>Publishing and Sharing Content - Best Practices</a:t>
            </a:r>
          </a:p>
          <a:p>
            <a:pPr>
              <a:spcBef>
                <a:spcPts val="0"/>
              </a:spcBef>
              <a:spcAft>
                <a:spcPts val="0"/>
              </a:spcAft>
            </a:pPr>
            <a:r>
              <a:rPr lang="en-US" dirty="0"/>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40105326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Roles and Responsibilities</a:t>
            </a:r>
            <a:br>
              <a:rPr lang="en-US" dirty="0"/>
            </a:br>
            <a:r>
              <a:rPr lang="en-US" sz="3200" dirty="0">
                <a:solidFill>
                  <a:schemeClr val="tx1"/>
                </a:solidFill>
              </a:rPr>
              <a:t>Common Areas/Tasks and role mappings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Provisioning</a:t>
            </a:r>
          </a:p>
          <a:p>
            <a:pPr lvl="1"/>
            <a:r>
              <a:rPr lang="en-US" sz="1400" dirty="0"/>
              <a:t>dependent services, software, licenses</a:t>
            </a:r>
          </a:p>
          <a:p>
            <a:r>
              <a:rPr lang="en-US" sz="2000" dirty="0"/>
              <a:t>Training and Education</a:t>
            </a:r>
          </a:p>
          <a:p>
            <a:pPr lvl="1"/>
            <a:r>
              <a:rPr lang="en-US" sz="1400" dirty="0"/>
              <a:t>Basic on-boarding, how-</a:t>
            </a:r>
            <a:r>
              <a:rPr lang="en-US" sz="1400" dirty="0" err="1"/>
              <a:t>to’s</a:t>
            </a:r>
            <a:r>
              <a:rPr lang="en-US" sz="1400" dirty="0"/>
              <a:t>, company standards, tips/tricks, knowledge sharing</a:t>
            </a:r>
          </a:p>
          <a:p>
            <a:r>
              <a:rPr lang="en-US" sz="2000" dirty="0"/>
              <a:t>Data Access and Usage</a:t>
            </a:r>
          </a:p>
          <a:p>
            <a:pPr lvl="1"/>
            <a:r>
              <a:rPr lang="en-US" sz="1400" dirty="0"/>
              <a:t>Approved sources, master data, sharing and publishing policies</a:t>
            </a:r>
          </a:p>
          <a:p>
            <a:r>
              <a:rPr lang="en-US" sz="2000" dirty="0"/>
              <a:t>Authoring</a:t>
            </a:r>
          </a:p>
          <a:p>
            <a:pPr lvl="1"/>
            <a:r>
              <a:rPr lang="en-US" sz="1400" dirty="0"/>
              <a:t>Creating/connecting to datasets, creating reports</a:t>
            </a:r>
          </a:p>
          <a:p>
            <a:r>
              <a:rPr lang="en-US" sz="2000" dirty="0"/>
              <a:t>Publishing</a:t>
            </a:r>
          </a:p>
          <a:p>
            <a:pPr lvl="1"/>
            <a:r>
              <a:rPr lang="en-US" sz="1400" dirty="0"/>
              <a:t>Open to all or some, approval process required</a:t>
            </a:r>
          </a:p>
          <a:p>
            <a:r>
              <a:rPr lang="en-US" sz="2000" dirty="0"/>
              <a:t>Sharing</a:t>
            </a:r>
          </a:p>
          <a:p>
            <a:pPr lvl="1"/>
            <a:r>
              <a:rPr lang="en-US" sz="1400" dirty="0"/>
              <a:t>Individual versus teams vs corporate wide</a:t>
            </a:r>
          </a:p>
          <a:p>
            <a:r>
              <a:rPr lang="en-US" sz="2000" dirty="0"/>
              <a:t>Securing</a:t>
            </a:r>
          </a:p>
          <a:p>
            <a:pPr lvl="1"/>
            <a:r>
              <a:rPr lang="en-US" sz="1400" dirty="0"/>
              <a:t>Data (at-rest &amp; in-transit; on-premise &amp; cloud), authentication/authorization</a:t>
            </a:r>
          </a:p>
          <a:p>
            <a:r>
              <a:rPr lang="en-US" sz="2000" dirty="0"/>
              <a:t>Monitoring and Auditing</a:t>
            </a:r>
          </a:p>
          <a:p>
            <a:pPr lvl="1"/>
            <a:r>
              <a:rPr lang="en-US" sz="1400" dirty="0"/>
              <a:t>Publishing, Creating, Sharing, Exporting, and Deleting of content</a:t>
            </a:r>
          </a:p>
          <a:p>
            <a:endParaRPr lang="en-US" sz="2000" dirty="0"/>
          </a:p>
        </p:txBody>
      </p:sp>
      <p:sp>
        <p:nvSpPr>
          <p:cNvPr id="4" name="Text Placeholder 2"/>
          <p:cNvSpPr txBox="1">
            <a:spLocks/>
          </p:cNvSpPr>
          <p:nvPr/>
        </p:nvSpPr>
        <p:spPr>
          <a:xfrm>
            <a:off x="7519088" y="2334986"/>
            <a:ext cx="2541814" cy="50489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Power BI Champion</a:t>
            </a:r>
          </a:p>
        </p:txBody>
      </p:sp>
      <p:sp>
        <p:nvSpPr>
          <p:cNvPr id="5" name="Text Placeholder 2"/>
          <p:cNvSpPr txBox="1">
            <a:spLocks/>
          </p:cNvSpPr>
          <p:nvPr/>
        </p:nvSpPr>
        <p:spPr>
          <a:xfrm>
            <a:off x="4150178" y="1229761"/>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Business Sponsor</a:t>
            </a:r>
          </a:p>
          <a:p>
            <a:r>
              <a:rPr lang="en-US" sz="2000" dirty="0"/>
              <a:t>Azure AD administrator</a:t>
            </a:r>
          </a:p>
          <a:p>
            <a:r>
              <a:rPr lang="en-US" sz="2000" dirty="0"/>
              <a:t>Office 365 Global Admin</a:t>
            </a:r>
          </a:p>
        </p:txBody>
      </p:sp>
      <p:cxnSp>
        <p:nvCxnSpPr>
          <p:cNvPr id="8" name="Straight Arrow Connector 7"/>
          <p:cNvCxnSpPr/>
          <p:nvPr/>
        </p:nvCxnSpPr>
        <p:spPr>
          <a:xfrm flipV="1">
            <a:off x="3449758" y="147989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779297" y="254798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17" name="Text Placeholder 2"/>
          <p:cNvSpPr txBox="1">
            <a:spLocks/>
          </p:cNvSpPr>
          <p:nvPr/>
        </p:nvSpPr>
        <p:spPr>
          <a:xfrm>
            <a:off x="5372318" y="2736467"/>
            <a:ext cx="1845128" cy="52795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Data Steward</a:t>
            </a:r>
          </a:p>
        </p:txBody>
      </p:sp>
      <p:cxnSp>
        <p:nvCxnSpPr>
          <p:cNvPr id="18" name="Straight Arrow Connector 17"/>
          <p:cNvCxnSpPr/>
          <p:nvPr/>
        </p:nvCxnSpPr>
        <p:spPr>
          <a:xfrm flipV="1">
            <a:off x="4689239" y="2945309"/>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19" name="Text Placeholder 2"/>
          <p:cNvSpPr txBox="1">
            <a:spLocks/>
          </p:cNvSpPr>
          <p:nvPr/>
        </p:nvSpPr>
        <p:spPr>
          <a:xfrm>
            <a:off x="4689239" y="3880072"/>
            <a:ext cx="3333968" cy="69454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User/Analyst</a:t>
            </a:r>
          </a:p>
          <a:p>
            <a:r>
              <a:rPr lang="en-US" sz="2000" dirty="0"/>
              <a:t>BI Practitioner/IT Developer</a:t>
            </a:r>
          </a:p>
          <a:p>
            <a:r>
              <a:rPr lang="en-US" sz="2000" dirty="0"/>
              <a:t>BI Architect</a:t>
            </a:r>
          </a:p>
        </p:txBody>
      </p:sp>
      <p:cxnSp>
        <p:nvCxnSpPr>
          <p:cNvPr id="20" name="Straight Arrow Connector 19"/>
          <p:cNvCxnSpPr/>
          <p:nvPr/>
        </p:nvCxnSpPr>
        <p:spPr>
          <a:xfrm flipV="1">
            <a:off x="4150178" y="426437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1" name="Text Placeholder 2"/>
          <p:cNvSpPr txBox="1">
            <a:spLocks/>
          </p:cNvSpPr>
          <p:nvPr/>
        </p:nvSpPr>
        <p:spPr>
          <a:xfrm>
            <a:off x="4711011" y="5360128"/>
            <a:ext cx="2234074" cy="48489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Security Architect</a:t>
            </a:r>
          </a:p>
        </p:txBody>
      </p:sp>
      <p:cxnSp>
        <p:nvCxnSpPr>
          <p:cNvPr id="22" name="Straight Arrow Connector 21"/>
          <p:cNvCxnSpPr/>
          <p:nvPr/>
        </p:nvCxnSpPr>
        <p:spPr>
          <a:xfrm flipV="1">
            <a:off x="4057648" y="5591953"/>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3" name="Text Placeholder 2"/>
          <p:cNvSpPr txBox="1">
            <a:spLocks/>
          </p:cNvSpPr>
          <p:nvPr/>
        </p:nvSpPr>
        <p:spPr>
          <a:xfrm>
            <a:off x="6567839" y="6311173"/>
            <a:ext cx="2711944" cy="44228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t>Power BI Administrator</a:t>
            </a:r>
          </a:p>
          <a:p>
            <a:endParaRPr lang="en-US" sz="2000" dirty="0"/>
          </a:p>
        </p:txBody>
      </p:sp>
      <p:cxnSp>
        <p:nvCxnSpPr>
          <p:cNvPr id="24" name="Straight Arrow Connector 23"/>
          <p:cNvCxnSpPr/>
          <p:nvPr/>
        </p:nvCxnSpPr>
        <p:spPr>
          <a:xfrm flipV="1">
            <a:off x="5828048" y="6518460"/>
            <a:ext cx="739791" cy="5445"/>
          </a:xfrm>
          <a:prstGeom prst="straightConnector1">
            <a:avLst/>
          </a:prstGeom>
          <a:ln w="25400">
            <a:solidFill>
              <a:schemeClr val="tx2"/>
            </a:solidFill>
            <a:headEnd type="none"/>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78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9" grpId="0"/>
      <p:bldP spid="21"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Provisioning</a:t>
            </a:r>
            <a:br>
              <a:rPr lang="en-US" dirty="0"/>
            </a:br>
            <a:r>
              <a:rPr lang="en-US" sz="3200" dirty="0">
                <a:solidFill>
                  <a:schemeClr val="tx1"/>
                </a:solidFill>
              </a:rPr>
              <a:t>Dependent Services</a:t>
            </a:r>
          </a:p>
        </p:txBody>
      </p:sp>
      <p:sp>
        <p:nvSpPr>
          <p:cNvPr id="3" name="Text Placeholder 2"/>
          <p:cNvSpPr txBox="1">
            <a:spLocks/>
          </p:cNvSpPr>
          <p:nvPr/>
        </p:nvSpPr>
        <p:spPr>
          <a:xfrm>
            <a:off x="269241" y="1365832"/>
            <a:ext cx="11655839" cy="549216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Azure Active Directory (Azure AD, AAD)</a:t>
            </a:r>
          </a:p>
          <a:p>
            <a:pPr lvl="1"/>
            <a:r>
              <a:rPr lang="en-US" sz="1400" dirty="0"/>
              <a:t>Required for user authentication – used by a variety of 3</a:t>
            </a:r>
            <a:r>
              <a:rPr lang="en-US" sz="1400" baseline="30000" dirty="0"/>
              <a:t>rd</a:t>
            </a:r>
            <a:r>
              <a:rPr lang="en-US" sz="1400" dirty="0"/>
              <a:t> party &amp; Microsoft services – Office 365, Exchange Online, SharePoint Online, Power BI, etc.</a:t>
            </a:r>
          </a:p>
          <a:p>
            <a:pPr lvl="1"/>
            <a:r>
              <a:rPr lang="en-US" sz="1400" dirty="0"/>
              <a:t>In Power BI, AD security groups can also be used to help securing/distributing content to end-users.</a:t>
            </a:r>
          </a:p>
          <a:p>
            <a:pPr lvl="1"/>
            <a:r>
              <a:rPr lang="en-US" sz="1400" dirty="0"/>
              <a:t>Large enterprises will synchronize their on-premise Active Directory with Azure AD to provide a single sign-on experience</a:t>
            </a:r>
          </a:p>
          <a:p>
            <a:pPr lvl="2"/>
            <a:r>
              <a:rPr lang="en-US" sz="1300" dirty="0"/>
              <a:t>AAD Connect - https://docs.microsoft.com/en-us/azure/active-directory/connect/active-directory-aadconnect</a:t>
            </a:r>
          </a:p>
          <a:p>
            <a:pPr lvl="1"/>
            <a:r>
              <a:rPr lang="en-US" sz="1400" b="1" dirty="0">
                <a:solidFill>
                  <a:srgbClr val="D83B01"/>
                </a:solidFill>
              </a:rPr>
              <a:t>Action Item </a:t>
            </a:r>
            <a:r>
              <a:rPr lang="en-US" sz="1400" dirty="0"/>
              <a:t>- Check with your internal Domain Administrators/Security Team to determine the current state of AAD integration</a:t>
            </a:r>
          </a:p>
          <a:p>
            <a:r>
              <a:rPr lang="en-US" sz="2000" dirty="0"/>
              <a:t>Office 365</a:t>
            </a:r>
          </a:p>
          <a:p>
            <a:pPr lvl="1"/>
            <a:r>
              <a:rPr lang="en-US" sz="1400" dirty="0"/>
              <a:t>Technically, Power BI doesn’t require Office 365 licensing.  But, it does use Office 365 artifacts/management capabilities</a:t>
            </a:r>
          </a:p>
          <a:p>
            <a:pPr lvl="1"/>
            <a:r>
              <a:rPr lang="en-US" sz="1400" dirty="0"/>
              <a:t>The Office 365 Admin portal is also used for license management (you can use Power Shell scripting as well)</a:t>
            </a:r>
          </a:p>
          <a:p>
            <a:pPr lvl="1"/>
            <a:r>
              <a:rPr lang="en-US" sz="1400" dirty="0"/>
              <a:t>Many organizations already have some Office 365 licensing in place </a:t>
            </a:r>
          </a:p>
          <a:p>
            <a:pPr lvl="1"/>
            <a:r>
              <a:rPr lang="en-US" sz="1400" b="1" dirty="0">
                <a:solidFill>
                  <a:srgbClr val="D83B01"/>
                </a:solidFill>
              </a:rPr>
              <a:t>Action Item </a:t>
            </a:r>
            <a:r>
              <a:rPr lang="en-US" sz="1400" dirty="0"/>
              <a:t>– Find out if your organization is using Office 365, and contact the Office 365 Global Admin</a:t>
            </a:r>
          </a:p>
          <a:p>
            <a:pPr lvl="1"/>
            <a:r>
              <a:rPr lang="en-US" sz="1400" dirty="0"/>
              <a:t>The Office 365 Global Admin has administrative rights over Power BI, but he can delegate a “Power BI Service Administrator” role</a:t>
            </a:r>
          </a:p>
          <a:p>
            <a:pPr lvl="2"/>
            <a:r>
              <a:rPr lang="en-US" sz="1300" dirty="0"/>
              <a:t>“Your account needs to be marked as a Global Admin, within Office 365 or Azure Active Directory, or have been assigned the Power BI service administrator role, to get access to the Power BI admin portal.”</a:t>
            </a:r>
          </a:p>
          <a:p>
            <a:pPr lvl="1"/>
            <a:r>
              <a:rPr lang="en-US" sz="1400" dirty="0">
                <a:hlinkClick r:id="rId3"/>
              </a:rPr>
              <a:t>https://powerbi.microsoft.com/en-us/documentation/powerbi-admin-administering-power-bi-in-your-organization/</a:t>
            </a:r>
            <a:r>
              <a:rPr lang="en-US" sz="1400" dirty="0"/>
              <a:t> </a:t>
            </a:r>
          </a:p>
          <a:p>
            <a:pPr lvl="1"/>
            <a:r>
              <a:rPr lang="en-US" sz="1400" dirty="0">
                <a:hlinkClick r:id="rId4"/>
              </a:rPr>
              <a:t>https://powerbi.microsoft.com/en-us/documentation/powerbi-admin-role/</a:t>
            </a:r>
            <a:r>
              <a:rPr lang="en-US" sz="1400" dirty="0"/>
              <a:t> .  Note, this role does </a:t>
            </a:r>
            <a:r>
              <a:rPr lang="en-US" sz="1400" b="1" dirty="0"/>
              <a:t>not</a:t>
            </a:r>
            <a:r>
              <a:rPr lang="en-US" sz="1400" dirty="0"/>
              <a:t> provide….</a:t>
            </a:r>
          </a:p>
          <a:p>
            <a:pPr lvl="2"/>
            <a:r>
              <a:rPr lang="en-US" sz="1300" dirty="0"/>
              <a:t>Ability to modify users and licenses within the Office 365 Admin Center</a:t>
            </a:r>
          </a:p>
          <a:p>
            <a:pPr lvl="2"/>
            <a:r>
              <a:rPr lang="en-US" sz="1300" dirty="0"/>
              <a:t>Access to the audit logs (though Power BI now offers its own view of PBI Specific logs! More on this topic later)</a:t>
            </a:r>
          </a:p>
          <a:p>
            <a:pPr lvl="1"/>
            <a:endParaRPr lang="en-US" sz="1700" dirty="0"/>
          </a:p>
        </p:txBody>
      </p:sp>
      <p:sp>
        <p:nvSpPr>
          <p:cNvPr id="4"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Azure AD administrator</a:t>
            </a:r>
          </a:p>
          <a:p>
            <a:r>
              <a:rPr lang="en-US" sz="2000" dirty="0"/>
              <a:t>Office 365 Global Admin</a:t>
            </a:r>
          </a:p>
        </p:txBody>
      </p:sp>
    </p:spTree>
    <p:extLst>
      <p:ext uri="{BB962C8B-B14F-4D97-AF65-F5344CB8AC3E}">
        <p14:creationId xmlns:p14="http://schemas.microsoft.com/office/powerpoint/2010/main" val="4733320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Provisioning</a:t>
            </a:r>
            <a:br>
              <a:rPr lang="en-US" dirty="0"/>
            </a:br>
            <a:r>
              <a:rPr lang="en-US" sz="3200" dirty="0">
                <a:solidFill>
                  <a:schemeClr val="tx1"/>
                </a:solidFill>
              </a:rPr>
              <a:t>Users and Software</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Desktop - https://powerbi.microsoft.com/en-us/desktop/</a:t>
            </a:r>
          </a:p>
          <a:p>
            <a:pPr lvl="1"/>
            <a:r>
              <a:rPr lang="en-US" sz="1400" dirty="0"/>
              <a:t>The authoring tool for Power Users/IT Developers (and anyone else who is going to author and publish content)</a:t>
            </a:r>
          </a:p>
          <a:p>
            <a:pPr lvl="1"/>
            <a:r>
              <a:rPr lang="en-US" sz="1400" dirty="0"/>
              <a:t>A free application, it has no dependency on the Power BI Service; requires local administrative rights to install on a machine</a:t>
            </a:r>
          </a:p>
          <a:p>
            <a:pPr lvl="1"/>
            <a:r>
              <a:rPr lang="en-US" sz="1400" dirty="0"/>
              <a:t>Updated monthly – though you don’t have to install every update; some organizations are choosing to perform controlled quarterly rollouts</a:t>
            </a:r>
          </a:p>
          <a:p>
            <a:pPr lvl="1"/>
            <a:r>
              <a:rPr lang="en-US" sz="1400" dirty="0"/>
              <a:t>E.g., </a:t>
            </a:r>
            <a:r>
              <a:rPr lang="en-US" sz="1400" dirty="0">
                <a:hlinkClick r:id="rId3"/>
              </a:rPr>
              <a:t>https://blogs.msdn.microsoft.com/samlester/2016/09/30/installing-power-bi-desktop-through-sccm/</a:t>
            </a:r>
            <a:r>
              <a:rPr lang="en-US" sz="1400" dirty="0"/>
              <a:t> </a:t>
            </a:r>
          </a:p>
          <a:p>
            <a:pPr lvl="1"/>
            <a:r>
              <a:rPr lang="en-US" sz="1400" b="1" dirty="0">
                <a:solidFill>
                  <a:srgbClr val="D83B01"/>
                </a:solidFill>
              </a:rPr>
              <a:t>Action Item </a:t>
            </a:r>
            <a:r>
              <a:rPr lang="en-US" sz="1400" dirty="0"/>
              <a:t>– Develop Power BI Desktop rollout and update strategy</a:t>
            </a:r>
          </a:p>
          <a:p>
            <a:r>
              <a:rPr lang="en-US" sz="2000" dirty="0"/>
              <a:t>Power BI Gateway – covered later</a:t>
            </a:r>
          </a:p>
          <a:p>
            <a:r>
              <a:rPr lang="en-US" sz="2000" dirty="0"/>
              <a:t>Power BI Service – data center location*</a:t>
            </a:r>
          </a:p>
          <a:p>
            <a:pPr lvl="1"/>
            <a:r>
              <a:rPr lang="en-US" sz="1400" dirty="0"/>
              <a:t>https://www.microsoft.com/en-us/trustcenter/privacy/powerbi-location</a:t>
            </a:r>
          </a:p>
          <a:p>
            <a:r>
              <a:rPr lang="en-US" sz="2000" dirty="0"/>
              <a:t>Power BI Service – User Licenses</a:t>
            </a:r>
          </a:p>
          <a:p>
            <a:pPr lvl="1"/>
            <a:r>
              <a:rPr lang="en-US" sz="1400" dirty="0"/>
              <a:t>By Default, users can self-sign up for a Power BI Free license</a:t>
            </a:r>
          </a:p>
          <a:p>
            <a:pPr lvl="2"/>
            <a:r>
              <a:rPr lang="en-US" sz="1300" dirty="0"/>
              <a:t>The free license is now severely limited – no sharing capabilities.  Free license users can automatically bump themselves up to a 60-day Pro trial</a:t>
            </a:r>
          </a:p>
          <a:p>
            <a:pPr lvl="2"/>
            <a:r>
              <a:rPr lang="en-US" sz="1300" b="1" dirty="0">
                <a:solidFill>
                  <a:srgbClr val="D83B01"/>
                </a:solidFill>
              </a:rPr>
              <a:t>Action Item </a:t>
            </a:r>
            <a:r>
              <a:rPr lang="en-US" sz="1300" dirty="0"/>
              <a:t>– Consider blocking individual sign up - </a:t>
            </a:r>
            <a:r>
              <a:rPr lang="en-US" sz="1300" dirty="0">
                <a:hlinkClick r:id="rId4"/>
              </a:rPr>
              <a:t>https://powerbi.microsoft.com/en-us/documentation/powerbi-admin-powerbi-free-in-your-organization/</a:t>
            </a:r>
            <a:r>
              <a:rPr lang="en-US" sz="1300" dirty="0"/>
              <a:t>.  Instead, assign licenses in mass or as part of an employee on-boarding process</a:t>
            </a:r>
          </a:p>
          <a:p>
            <a:pPr lvl="1"/>
            <a:r>
              <a:rPr lang="en-US" sz="1400" dirty="0"/>
              <a:t>Power BI Pro (or PPU) licenses are required for any users who want to publish/share/modify content.</a:t>
            </a:r>
          </a:p>
          <a:p>
            <a:pPr lvl="2"/>
            <a:r>
              <a:rPr lang="en-US" sz="1300" dirty="0"/>
              <a:t>To view shared content, a user will also need a Pro license – unless that content is published to a workspace hosted in a Premium capacity</a:t>
            </a:r>
          </a:p>
          <a:p>
            <a:pPr lvl="2"/>
            <a:r>
              <a:rPr lang="en-US" sz="1300" b="1" dirty="0">
                <a:solidFill>
                  <a:srgbClr val="D83B01"/>
                </a:solidFill>
              </a:rPr>
              <a:t>Action Item</a:t>
            </a:r>
            <a:r>
              <a:rPr lang="en-US" sz="1300" dirty="0"/>
              <a:t> – Identify end-user community of authors and consumers.  Look at licensing/pricing, and evaluate against performance requirements</a:t>
            </a:r>
          </a:p>
          <a:p>
            <a:pPr lvl="2"/>
            <a:r>
              <a:rPr lang="en-US" sz="1300" b="1" dirty="0">
                <a:solidFill>
                  <a:schemeClr val="tx1"/>
                </a:solidFill>
                <a:hlinkClick r:id="rId5"/>
              </a:rPr>
              <a:t>https://powerbi.microsoft.com/en-us/pricing/</a:t>
            </a:r>
            <a:r>
              <a:rPr lang="en-US" sz="1300" b="1" dirty="0">
                <a:solidFill>
                  <a:schemeClr val="tx1"/>
                </a:solidFill>
              </a:rPr>
              <a:t> </a:t>
            </a:r>
          </a:p>
        </p:txBody>
      </p:sp>
      <p:sp>
        <p:nvSpPr>
          <p:cNvPr id="4"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Azure AD administrator</a:t>
            </a:r>
          </a:p>
          <a:p>
            <a:r>
              <a:rPr lang="en-US" sz="2000" dirty="0"/>
              <a:t>Office 365 Global Admin</a:t>
            </a:r>
          </a:p>
          <a:p>
            <a:r>
              <a:rPr lang="en-US" sz="2000" dirty="0"/>
              <a:t>Power BI Admin</a:t>
            </a:r>
          </a:p>
          <a:p>
            <a:r>
              <a:rPr lang="en-US" sz="2000" dirty="0"/>
              <a:t>Power BI Champion</a:t>
            </a:r>
          </a:p>
        </p:txBody>
      </p:sp>
    </p:spTree>
    <p:extLst>
      <p:ext uri="{BB962C8B-B14F-4D97-AF65-F5344CB8AC3E}">
        <p14:creationId xmlns:p14="http://schemas.microsoft.com/office/powerpoint/2010/main" val="16201745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Training and Evangelism</a:t>
            </a:r>
            <a:br>
              <a:rPr lang="en-US" dirty="0"/>
            </a:br>
            <a:r>
              <a:rPr lang="en-US" sz="3200" dirty="0">
                <a:solidFill>
                  <a:schemeClr val="tx1"/>
                </a:solidFill>
              </a:rPr>
              <a:t>Role out strategy</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Identify Training Needs</a:t>
            </a:r>
          </a:p>
          <a:p>
            <a:pPr lvl="1"/>
            <a:r>
              <a:rPr lang="en-US" sz="1400" dirty="0"/>
              <a:t>Power Users – Gather/Store Data, Build Data Models, Build Initial Reports, Publish Content, Share Content</a:t>
            </a:r>
          </a:p>
          <a:p>
            <a:pPr lvl="1"/>
            <a:r>
              <a:rPr lang="en-US" sz="1400" dirty="0"/>
              <a:t>Consumers – Find Content, Explore Dashboards/Reports (extend dashboards/reports?)</a:t>
            </a:r>
          </a:p>
          <a:p>
            <a:pPr lvl="1"/>
            <a:r>
              <a:rPr lang="en-US" sz="1400" dirty="0"/>
              <a:t>Administrators – Today!</a:t>
            </a:r>
          </a:p>
          <a:p>
            <a:r>
              <a:rPr lang="en-US" sz="2000" dirty="0"/>
              <a:t>Build Internal Awareness for the masses</a:t>
            </a:r>
          </a:p>
          <a:p>
            <a:pPr lvl="1"/>
            <a:r>
              <a:rPr lang="en-US" sz="1400" dirty="0"/>
              <a:t>Present and record internal presentations/webinars (~1.5 hours) – conduct multiple times and make available for on-demand viewing</a:t>
            </a:r>
          </a:p>
          <a:p>
            <a:r>
              <a:rPr lang="en-US" sz="2000" dirty="0"/>
              <a:t>Consider Hands-On Training for Power Users</a:t>
            </a:r>
          </a:p>
          <a:p>
            <a:pPr lvl="1"/>
            <a:r>
              <a:rPr lang="en-US" sz="1400" dirty="0"/>
              <a:t>Dashboard in a Day Sessions often held at local Microsoft Offices e.g., </a:t>
            </a:r>
            <a:r>
              <a:rPr lang="en-US" sz="1400" dirty="0">
                <a:hlinkClick r:id="rId3"/>
              </a:rPr>
              <a:t>https://www.microsoftevents.com/profile/form/index.cfm?PKformID=0x188356617d4</a:t>
            </a:r>
            <a:r>
              <a:rPr lang="en-US" sz="1400" dirty="0"/>
              <a:t> </a:t>
            </a:r>
          </a:p>
          <a:p>
            <a:pPr lvl="1"/>
            <a:r>
              <a:rPr lang="en-US" sz="1400" dirty="0"/>
              <a:t>See Next Slide for Online, Classroom, Books, and Self-Paced training options</a:t>
            </a:r>
          </a:p>
          <a:p>
            <a:r>
              <a:rPr lang="en-US" sz="2000" dirty="0"/>
              <a:t>Conduct “Launch” Event(s)</a:t>
            </a:r>
          </a:p>
          <a:p>
            <a:pPr lvl="1"/>
            <a:r>
              <a:rPr lang="en-US" sz="1400" dirty="0"/>
              <a:t>A repeat of internal awareness content along with Testimonials/internal case studies</a:t>
            </a:r>
          </a:p>
          <a:p>
            <a:pPr lvl="1"/>
            <a:r>
              <a:rPr lang="en-US" sz="1400" dirty="0"/>
              <a:t>Call to actions (any training materials/follow up sessions)</a:t>
            </a:r>
          </a:p>
          <a:p>
            <a:r>
              <a:rPr lang="en-US" sz="2000" dirty="0"/>
              <a:t>Update (April 2021) – See my COE document for additional ideas - </a:t>
            </a:r>
            <a:r>
              <a:rPr lang="en-US" sz="1200" dirty="0" err="1">
                <a:hlinkClick r:id="rId4"/>
              </a:rPr>
              <a:t>tylerchessman</a:t>
            </a:r>
            <a:r>
              <a:rPr lang="en-US" sz="1200" dirty="0">
                <a:hlinkClick r:id="rId4"/>
              </a:rPr>
              <a:t>/PBICOE: Guidance for establishing a Power BI Center of Excellence (github.com)</a:t>
            </a:r>
            <a:endParaRPr lang="en-US" sz="2000" dirty="0"/>
          </a:p>
        </p:txBody>
      </p:sp>
      <p:sp>
        <p:nvSpPr>
          <p:cNvPr id="5"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BI Architect</a:t>
            </a:r>
          </a:p>
        </p:txBody>
      </p:sp>
      <p:sp>
        <p:nvSpPr>
          <p:cNvPr id="4" name="Rectangle 3">
            <a:extLst>
              <a:ext uri="{FF2B5EF4-FFF2-40B4-BE49-F238E27FC236}">
                <a16:creationId xmlns:a16="http://schemas.microsoft.com/office/drawing/2014/main" id="{5A5CE235-1D82-4EAB-BE6C-6203AA881E75}"/>
              </a:ext>
            </a:extLst>
          </p:cNvPr>
          <p:cNvSpPr/>
          <p:nvPr/>
        </p:nvSpPr>
        <p:spPr>
          <a:xfrm>
            <a:off x="341163" y="6155181"/>
            <a:ext cx="10608160" cy="646331"/>
          </a:xfrm>
          <a:prstGeom prst="rect">
            <a:avLst/>
          </a:prstGeom>
        </p:spPr>
        <p:txBody>
          <a:bodyPr wrap="none">
            <a:spAutoFit/>
          </a:bodyPr>
          <a:lstStyle/>
          <a:p>
            <a:r>
              <a:rPr lang="en-US" dirty="0"/>
              <a:t>Business App Summit, Schlumberger PBI Rollout - </a:t>
            </a:r>
            <a:r>
              <a:rPr lang="en-US" dirty="0">
                <a:hlinkClick r:id="rId5"/>
              </a:rPr>
              <a:t>https://www.youtube.com/watch?v=yKRdZW5WUVY</a:t>
            </a:r>
            <a:endParaRPr lang="en-US" dirty="0"/>
          </a:p>
          <a:p>
            <a:r>
              <a:rPr lang="en-US" i="1" dirty="0"/>
              <a:t>~starts at 26 minutes into video, deployment approach at ~34</a:t>
            </a:r>
            <a:r>
              <a:rPr lang="en-US" dirty="0"/>
              <a:t> </a:t>
            </a:r>
          </a:p>
        </p:txBody>
      </p:sp>
    </p:spTree>
    <p:extLst>
      <p:ext uri="{BB962C8B-B14F-4D97-AF65-F5344CB8AC3E}">
        <p14:creationId xmlns:p14="http://schemas.microsoft.com/office/powerpoint/2010/main" val="18921962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Training</a:t>
            </a:r>
            <a:br>
              <a:rPr lang="en-US" dirty="0"/>
            </a:br>
            <a:r>
              <a:rPr lang="en-US" sz="3200" dirty="0">
                <a:solidFill>
                  <a:schemeClr val="tx1"/>
                </a:solidFill>
              </a:rPr>
              <a:t>Links and Resources</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Microsoft provides several free training resources and virtual labs (train yourself): </a:t>
            </a:r>
          </a:p>
          <a:p>
            <a:pPr lvl="1"/>
            <a:r>
              <a:rPr lang="en-US" sz="1400" dirty="0"/>
              <a:t>Getting Started with Power BI - https://powerbi.microsoft.com/en-us/learning/</a:t>
            </a:r>
          </a:p>
          <a:p>
            <a:pPr lvl="1"/>
            <a:r>
              <a:rPr lang="en-US" sz="1400" dirty="0"/>
              <a:t>YouTube Video Library - https://www.youtube.com/channel/UCy--PYvwBwAeuYaR8JLmrfg. </a:t>
            </a:r>
          </a:p>
          <a:p>
            <a:pPr lvl="1"/>
            <a:r>
              <a:rPr lang="en-US" sz="1400" dirty="0"/>
              <a:t>Power BI Documentation - https://powerbi.microsoft.com/en-us/documentation/powerbi-landing-page/ </a:t>
            </a:r>
          </a:p>
          <a:p>
            <a:pPr lvl="1"/>
            <a:r>
              <a:rPr lang="en-US" sz="1400" dirty="0"/>
              <a:t>July, 2021 – free 60-minute virtual training sessions - </a:t>
            </a:r>
            <a:r>
              <a:rPr lang="en-US" sz="1100" dirty="0">
                <a:hlinkClick r:id="rId3"/>
              </a:rPr>
              <a:t>Announcing availability of virtual workshops and training to get started with Power BI | Microsoft Power BI Blog | Microsoft Power BI</a:t>
            </a:r>
            <a:endParaRPr lang="en-US" sz="1400" dirty="0"/>
          </a:p>
          <a:p>
            <a:pPr lvl="1"/>
            <a:r>
              <a:rPr lang="en-US" sz="1400" dirty="0"/>
              <a:t>Contact your local Microsoft sales team to learn more about customized training options – for Admins, Power Users, and End-users</a:t>
            </a:r>
          </a:p>
          <a:p>
            <a:pPr marL="0" indent="0">
              <a:buNone/>
            </a:pPr>
            <a:endParaRPr lang="en-US" sz="2000" dirty="0"/>
          </a:p>
          <a:p>
            <a:r>
              <a:rPr lang="en-US" sz="2000" dirty="0"/>
              <a:t>Training/learning from 3rd party sources </a:t>
            </a:r>
          </a:p>
          <a:p>
            <a:pPr lvl="1"/>
            <a:r>
              <a:rPr lang="en-US" sz="1400" u="sng" dirty="0"/>
              <a:t>www.sqlbi.com</a:t>
            </a:r>
            <a:r>
              <a:rPr lang="en-US" sz="1400" dirty="0"/>
              <a:t>.  Deep expertise on Tabular, Multidimensional, PowerPivot, and DAX.  Provide both books and online training.  Recommend signing up for their newsletters</a:t>
            </a:r>
          </a:p>
          <a:p>
            <a:pPr lvl="1"/>
            <a:r>
              <a:rPr lang="en-US" sz="1400" dirty="0" err="1"/>
              <a:t>Bluegranite</a:t>
            </a:r>
            <a:r>
              <a:rPr lang="en-US" sz="1400" dirty="0"/>
              <a:t>.  http://msbiacademy.com/</a:t>
            </a:r>
          </a:p>
          <a:p>
            <a:pPr lvl="1"/>
            <a:r>
              <a:rPr lang="en-US" sz="1400" dirty="0"/>
              <a:t>www.powerpivotpro.com. https://p3adaptive.com/.</a:t>
            </a:r>
          </a:p>
          <a:p>
            <a:pPr lvl="1"/>
            <a:r>
              <a:rPr lang="en-US" sz="1400" dirty="0"/>
              <a:t>Artis Consulting.  Great boutique MSFT BI consulting shop that also offers training  www.artisconsulting.com </a:t>
            </a:r>
          </a:p>
          <a:p>
            <a:pPr lvl="1"/>
            <a:r>
              <a:rPr lang="en-US" sz="1400" dirty="0"/>
              <a:t>Pragmatic Works.  Free and paid training, along with workshops, (http://pragmaticworks.com)</a:t>
            </a:r>
          </a:p>
        </p:txBody>
      </p:sp>
      <p:sp>
        <p:nvSpPr>
          <p:cNvPr id="5"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p:txBody>
      </p:sp>
    </p:spTree>
    <p:extLst>
      <p:ext uri="{BB962C8B-B14F-4D97-AF65-F5344CB8AC3E}">
        <p14:creationId xmlns:p14="http://schemas.microsoft.com/office/powerpoint/2010/main" val="25395761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b="1" i="1"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t>Publishing and Sharing Content - Best Practices</a:t>
            </a:r>
          </a:p>
          <a:p>
            <a:pPr>
              <a:spcBef>
                <a:spcPts val="0"/>
              </a:spcBef>
              <a:spcAft>
                <a:spcPts val="0"/>
              </a:spcAft>
            </a:pPr>
            <a:r>
              <a:rPr lang="en-US" dirty="0"/>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33364314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b="1" i="1" dirty="0">
                <a:highlight>
                  <a:srgbClr val="FFFF00"/>
                </a:highlight>
              </a:rPr>
              <a:t>Managing/Exposing Data Sources</a:t>
            </a:r>
          </a:p>
          <a:p>
            <a:pPr>
              <a:spcBef>
                <a:spcPts val="0"/>
              </a:spcBef>
              <a:spcAft>
                <a:spcPts val="0"/>
              </a:spcAft>
            </a:pPr>
            <a:r>
              <a:rPr lang="en-US" dirty="0"/>
              <a:t>Publishing and Sharing Content - Best Practices</a:t>
            </a:r>
          </a:p>
          <a:p>
            <a:pPr>
              <a:spcBef>
                <a:spcPts val="0"/>
              </a:spcBef>
              <a:spcAft>
                <a:spcPts val="0"/>
              </a:spcAft>
            </a:pPr>
            <a:r>
              <a:rPr lang="en-US" dirty="0"/>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12525884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Overview</a:t>
            </a:r>
          </a:p>
        </p:txBody>
      </p:sp>
      <p:sp>
        <p:nvSpPr>
          <p:cNvPr id="3" name="Text Placeholder 2"/>
          <p:cNvSpPr txBox="1">
            <a:spLocks/>
          </p:cNvSpPr>
          <p:nvPr/>
        </p:nvSpPr>
        <p:spPr>
          <a:xfrm>
            <a:off x="269241" y="1365832"/>
            <a:ext cx="697480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Definition</a:t>
            </a:r>
          </a:p>
          <a:p>
            <a:pPr lvl="1"/>
            <a:r>
              <a:rPr lang="en-US" sz="1400" dirty="0"/>
              <a:t>“</a:t>
            </a:r>
            <a:r>
              <a:rPr lang="en-US" sz="1400" b="1" dirty="0"/>
              <a:t>Establishment of </a:t>
            </a:r>
            <a:r>
              <a:rPr lang="en-US" sz="1400" b="1" u="sng" dirty="0"/>
              <a:t>policies</a:t>
            </a:r>
            <a:r>
              <a:rPr lang="en-US" sz="1400" b="1" dirty="0"/>
              <a:t>, and continuous </a:t>
            </a:r>
            <a:r>
              <a:rPr lang="en-US" sz="1400" b="1" u="sng" dirty="0"/>
              <a:t>monitoring</a:t>
            </a:r>
            <a:r>
              <a:rPr lang="en-US" sz="1400" b="1" dirty="0"/>
              <a:t> of their proper implementation</a:t>
            </a:r>
            <a:r>
              <a:rPr lang="en-US" sz="1400" dirty="0"/>
              <a:t>, by the members of the governing body of an organization. It includes the mechanisms required to </a:t>
            </a:r>
            <a:r>
              <a:rPr lang="en-US" sz="1400" b="1" dirty="0"/>
              <a:t>balance the powers of the members </a:t>
            </a:r>
            <a:r>
              <a:rPr lang="en-US" sz="1400" dirty="0"/>
              <a:t>(with the associated accountability), and their primary duty of enhancing the prosperity and viability of the organization.” - </a:t>
            </a:r>
            <a:r>
              <a:rPr lang="en-US" sz="1400" dirty="0">
                <a:hlinkClick r:id="rId3"/>
              </a:rPr>
              <a:t>www.businessdictionary.com/definition/governance.html</a:t>
            </a:r>
            <a:r>
              <a:rPr lang="en-US" sz="1400" dirty="0"/>
              <a:t> </a:t>
            </a:r>
          </a:p>
          <a:p>
            <a:r>
              <a:rPr lang="en-US" sz="2000" dirty="0"/>
              <a:t>It is useful to think about governance in the context of three delivery approaches and corresponding levels of control.</a:t>
            </a:r>
          </a:p>
          <a:p>
            <a:pPr marL="411480" lvl="1" indent="-228600">
              <a:buFont typeface="+mj-lt"/>
              <a:buAutoNum type="arabicPeriod"/>
            </a:pPr>
            <a:r>
              <a:rPr lang="en-US" sz="1400" dirty="0"/>
              <a:t>Business-Led Self-Service BI.  Business (typically Power) Users -</a:t>
            </a:r>
          </a:p>
          <a:p>
            <a:pPr lvl="2"/>
            <a:r>
              <a:rPr lang="en-US" sz="1300" dirty="0"/>
              <a:t>Have direct access to data (Gather/Store)</a:t>
            </a:r>
          </a:p>
          <a:p>
            <a:pPr lvl="2"/>
            <a:r>
              <a:rPr lang="en-US" sz="1300" dirty="0"/>
              <a:t>The ability to create custom data models (Model) and reports (Analyze)</a:t>
            </a:r>
          </a:p>
          <a:p>
            <a:pPr lvl="2"/>
            <a:r>
              <a:rPr lang="en-US" sz="1300" dirty="0"/>
              <a:t>Publish data model and reports (Share) </a:t>
            </a:r>
          </a:p>
          <a:p>
            <a:pPr marL="411480" lvl="1" indent="-228600">
              <a:buFont typeface="+mj-lt"/>
              <a:buAutoNum type="arabicPeriod"/>
            </a:pPr>
            <a:r>
              <a:rPr lang="en-US" sz="1400" dirty="0"/>
              <a:t>IT-Managed Self-Service BI.</a:t>
            </a:r>
          </a:p>
          <a:p>
            <a:pPr lvl="2"/>
            <a:r>
              <a:rPr lang="en-US" sz="1300" dirty="0"/>
              <a:t>IT gathers/stores/models and publishes a data model</a:t>
            </a:r>
          </a:p>
          <a:p>
            <a:pPr lvl="2"/>
            <a:r>
              <a:rPr lang="en-US" sz="1300" dirty="0"/>
              <a:t>Business users build reports and share with others</a:t>
            </a:r>
          </a:p>
          <a:p>
            <a:pPr marL="411480" lvl="1" indent="-228600">
              <a:buFont typeface="+mj-lt"/>
              <a:buAutoNum type="arabicPeriod"/>
            </a:pPr>
            <a:r>
              <a:rPr lang="en-US" sz="1400" dirty="0"/>
              <a:t>Corporate BI</a:t>
            </a:r>
          </a:p>
          <a:p>
            <a:pPr lvl="2"/>
            <a:r>
              <a:rPr lang="en-US" sz="1300" dirty="0"/>
              <a:t>Typically a “turn-key” solution.  IT delivers a ready-to-consume dashboard</a:t>
            </a:r>
          </a:p>
          <a:p>
            <a:pPr lvl="2"/>
            <a:r>
              <a:rPr lang="en-US" sz="1300" dirty="0"/>
              <a:t>Additional reports/authored tightly controlled</a:t>
            </a:r>
          </a:p>
          <a:p>
            <a:endParaRPr lang="en-US" sz="1700" dirty="0"/>
          </a:p>
        </p:txBody>
      </p:sp>
      <p:sp>
        <p:nvSpPr>
          <p:cNvPr id="4" name="Rectangle 3"/>
          <p:cNvSpPr/>
          <p:nvPr/>
        </p:nvSpPr>
        <p:spPr>
          <a:xfrm>
            <a:off x="679816" y="6550223"/>
            <a:ext cx="11282363" cy="307777"/>
          </a:xfrm>
          <a:prstGeom prst="rect">
            <a:avLst/>
          </a:prstGeom>
        </p:spPr>
        <p:txBody>
          <a:bodyPr wrap="square">
            <a:spAutoFit/>
          </a:bodyPr>
          <a:lstStyle/>
          <a:p>
            <a:pPr algn="r"/>
            <a:r>
              <a:rPr lang="en-US" sz="1400" dirty="0"/>
              <a:t>*New content (June 2021) available - https://docs.microsoft.com/en-us/power-bi/guidance/powerbi-adoption-roadmap-governance</a:t>
            </a:r>
          </a:p>
        </p:txBody>
      </p:sp>
      <p:pic>
        <p:nvPicPr>
          <p:cNvPr id="6" name="Picture 5"/>
          <p:cNvPicPr>
            <a:picLocks noChangeAspect="1"/>
          </p:cNvPicPr>
          <p:nvPr/>
        </p:nvPicPr>
        <p:blipFill>
          <a:blip r:embed="rId4"/>
          <a:stretch>
            <a:fillRect/>
          </a:stretch>
        </p:blipFill>
        <p:spPr>
          <a:xfrm>
            <a:off x="7287914" y="862013"/>
            <a:ext cx="4593302" cy="5584086"/>
          </a:xfrm>
          <a:prstGeom prst="rect">
            <a:avLst/>
          </a:prstGeom>
          <a:ln>
            <a:solidFill>
              <a:schemeClr val="tx2"/>
            </a:solidFill>
          </a:ln>
        </p:spPr>
      </p:pic>
    </p:spTree>
    <p:extLst>
      <p:ext uri="{BB962C8B-B14F-4D97-AF65-F5344CB8AC3E}">
        <p14:creationId xmlns:p14="http://schemas.microsoft.com/office/powerpoint/2010/main" val="14569489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Key Points and Considerations</a:t>
            </a:r>
          </a:p>
        </p:txBody>
      </p:sp>
      <p:sp>
        <p:nvSpPr>
          <p:cNvPr id="3" name="Text Placeholder 2"/>
          <p:cNvSpPr txBox="1">
            <a:spLocks/>
          </p:cNvSpPr>
          <p:nvPr/>
        </p:nvSpPr>
        <p:spPr>
          <a:xfrm>
            <a:off x="269241" y="1365832"/>
            <a:ext cx="11512451"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Policies</a:t>
            </a:r>
            <a:endParaRPr lang="en-US" sz="1400" dirty="0"/>
          </a:p>
          <a:p>
            <a:pPr lvl="2"/>
            <a:r>
              <a:rPr lang="en-US" sz="1400" dirty="0"/>
              <a:t>Limit the number of people who can write to and read from the data lake (e.g., developers, data engineers, data scientists)</a:t>
            </a:r>
          </a:p>
          <a:p>
            <a:pPr lvl="2"/>
            <a:r>
              <a:rPr lang="en-US" sz="1400" dirty="0"/>
              <a:t>Develop and implement a consistent data lake taxonomy / storage strategy e.g. </a:t>
            </a:r>
          </a:p>
          <a:p>
            <a:pPr lvl="3"/>
            <a:r>
              <a:rPr lang="en-US" sz="1400" dirty="0"/>
              <a:t>Data Lakes Purposes, Practices, Patterns and Platforms By Philip </a:t>
            </a:r>
            <a:r>
              <a:rPr lang="en-US" sz="1400" dirty="0" err="1"/>
              <a:t>Russom</a:t>
            </a:r>
            <a:endParaRPr lang="en-US" sz="1400" dirty="0"/>
          </a:p>
          <a:p>
            <a:pPr lvl="3"/>
            <a:r>
              <a:rPr lang="en-US" sz="1400" dirty="0">
                <a:hlinkClick r:id="rId3"/>
              </a:rPr>
              <a:t>https://docs.microsoft.com/en-us/azure/data-lake-store/data-lake-store-best-practices#directory-layout-considerations</a:t>
            </a:r>
            <a:endParaRPr lang="en-US" sz="1400" dirty="0"/>
          </a:p>
          <a:p>
            <a:pPr lvl="3"/>
            <a:r>
              <a:rPr lang="en-US" sz="1400" dirty="0">
                <a:hlinkClick r:id="rId4"/>
              </a:rPr>
              <a:t>https://www.sqlchick.com/entries/2017/12/30/zones-in-a-data-lake</a:t>
            </a:r>
            <a:r>
              <a:rPr lang="en-US" sz="1400" dirty="0"/>
              <a:t>  </a:t>
            </a:r>
          </a:p>
          <a:p>
            <a:pPr lvl="2"/>
            <a:r>
              <a:rPr lang="en-US" sz="1400" dirty="0"/>
              <a:t>Use a data “catalog” to enable search, discovery, annotation, and surfacing of data sources/elements</a:t>
            </a:r>
          </a:p>
          <a:p>
            <a:pPr lvl="2"/>
            <a:r>
              <a:rPr lang="en-US" sz="1400" dirty="0"/>
              <a:t>Define a process to identify data sources available for analysis – and the steps/workflow that needs to be followed when publishing/sharing data with others (next slide)</a:t>
            </a:r>
          </a:p>
          <a:p>
            <a:pPr lvl="2"/>
            <a:r>
              <a:rPr lang="en-US" sz="1400" dirty="0"/>
              <a:t>Implement a data warehouse based on classic dimensional modeling / fact tables for downstream analytics</a:t>
            </a:r>
          </a:p>
          <a:p>
            <a:pPr lvl="3"/>
            <a:r>
              <a:rPr lang="en-US" sz="1400" dirty="0"/>
              <a:t>Use AAD for authentication</a:t>
            </a:r>
          </a:p>
          <a:p>
            <a:pPr lvl="3"/>
            <a:r>
              <a:rPr lang="en-US" sz="1400" dirty="0"/>
              <a:t>Where applicable, implement RLS to securely filter data (RLS can be re-used by downstream tools e.g., AS, PBI, etc.</a:t>
            </a:r>
          </a:p>
          <a:p>
            <a:r>
              <a:rPr lang="en-US" sz="2000" dirty="0"/>
              <a:t>Monitoring</a:t>
            </a:r>
          </a:p>
          <a:p>
            <a:pPr lvl="1"/>
            <a:r>
              <a:rPr lang="en-US" sz="1400" dirty="0"/>
              <a:t>Azure Monitor for all-up monitoring</a:t>
            </a:r>
          </a:p>
          <a:p>
            <a:pPr lvl="1"/>
            <a:r>
              <a:rPr lang="en-US" sz="1400" dirty="0"/>
              <a:t>Tool-specific monitoring (</a:t>
            </a:r>
            <a:r>
              <a:rPr lang="en-US" sz="1400" dirty="0" err="1"/>
              <a:t>e.g</a:t>
            </a:r>
            <a:r>
              <a:rPr lang="en-US" sz="1400" dirty="0"/>
              <a:t>, Data Lake, Synapse)</a:t>
            </a:r>
          </a:p>
          <a:p>
            <a:pPr lvl="1"/>
            <a:r>
              <a:rPr lang="en-US" sz="1400" dirty="0"/>
              <a:t>Power BI Tenant-Level Settings &amp; Auditing/Monitoring (covered later)</a:t>
            </a:r>
          </a:p>
          <a:p>
            <a:endParaRPr lang="en-US" sz="1700" dirty="0"/>
          </a:p>
        </p:txBody>
      </p:sp>
    </p:spTree>
    <p:extLst>
      <p:ext uri="{BB962C8B-B14F-4D97-AF65-F5344CB8AC3E}">
        <p14:creationId xmlns:p14="http://schemas.microsoft.com/office/powerpoint/2010/main" val="19917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Governance</a:t>
            </a:r>
            <a:br>
              <a:rPr lang="en-US" dirty="0"/>
            </a:br>
            <a:r>
              <a:rPr lang="en-US" sz="3200" dirty="0">
                <a:solidFill>
                  <a:schemeClr val="tx1"/>
                </a:solidFill>
              </a:rPr>
              <a:t>Example Process </a:t>
            </a:r>
          </a:p>
        </p:txBody>
      </p:sp>
      <p:sp>
        <p:nvSpPr>
          <p:cNvPr id="85" name="Can 84"/>
          <p:cNvSpPr/>
          <p:nvPr/>
        </p:nvSpPr>
        <p:spPr>
          <a:xfrm>
            <a:off x="455762" y="4101000"/>
            <a:ext cx="471343" cy="422753"/>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an 85"/>
          <p:cNvSpPr/>
          <p:nvPr/>
        </p:nvSpPr>
        <p:spPr>
          <a:xfrm>
            <a:off x="778101" y="4268342"/>
            <a:ext cx="415044" cy="372258"/>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64407" y="4610573"/>
            <a:ext cx="1188382" cy="374129"/>
          </a:xfrm>
          <a:prstGeom prst="rect">
            <a:avLst/>
          </a:prstGeom>
          <a:noFill/>
        </p:spPr>
        <p:txBody>
          <a:bodyPr wrap="none" rtlCol="0">
            <a:spAutoFit/>
          </a:bodyPr>
          <a:lstStyle/>
          <a:p>
            <a:pPr algn="ctr"/>
            <a:r>
              <a:rPr lang="en-US" sz="1100" dirty="0"/>
              <a:t>Data Warehouse &amp;</a:t>
            </a:r>
            <a:br>
              <a:rPr lang="en-US" sz="1100" dirty="0"/>
            </a:br>
            <a:r>
              <a:rPr lang="en-US" sz="1100" dirty="0"/>
              <a:t>App Databases</a:t>
            </a:r>
          </a:p>
        </p:txBody>
      </p:sp>
      <p:sp>
        <p:nvSpPr>
          <p:cNvPr id="88" name="Cube 87"/>
          <p:cNvSpPr/>
          <p:nvPr/>
        </p:nvSpPr>
        <p:spPr>
          <a:xfrm>
            <a:off x="393340" y="5283923"/>
            <a:ext cx="414291" cy="40490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85886" y="2674619"/>
            <a:ext cx="1274708" cy="261610"/>
          </a:xfrm>
          <a:prstGeom prst="rect">
            <a:avLst/>
          </a:prstGeom>
          <a:noFill/>
        </p:spPr>
        <p:txBody>
          <a:bodyPr wrap="none" rtlCol="0">
            <a:spAutoFit/>
          </a:bodyPr>
          <a:lstStyle/>
          <a:p>
            <a:r>
              <a:rPr lang="en-US" sz="1100" dirty="0"/>
              <a:t>Big Data/Data Lake</a:t>
            </a:r>
          </a:p>
        </p:txBody>
      </p:sp>
      <p:sp>
        <p:nvSpPr>
          <p:cNvPr id="90" name="Cube 89"/>
          <p:cNvSpPr/>
          <p:nvPr/>
        </p:nvSpPr>
        <p:spPr>
          <a:xfrm>
            <a:off x="682690" y="5497592"/>
            <a:ext cx="437464" cy="444502"/>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41211" y="5974165"/>
            <a:ext cx="1311578" cy="430887"/>
          </a:xfrm>
          <a:prstGeom prst="rect">
            <a:avLst/>
          </a:prstGeom>
          <a:noFill/>
        </p:spPr>
        <p:txBody>
          <a:bodyPr wrap="none" rtlCol="0">
            <a:spAutoFit/>
          </a:bodyPr>
          <a:lstStyle/>
          <a:p>
            <a:pPr algn="ctr"/>
            <a:r>
              <a:rPr lang="en-US" sz="1100" dirty="0"/>
              <a:t>Analysis Services</a:t>
            </a:r>
          </a:p>
          <a:p>
            <a:r>
              <a:rPr lang="en-US" sz="1100" dirty="0"/>
              <a:t>BI Semantic Models</a:t>
            </a:r>
          </a:p>
        </p:txBody>
      </p:sp>
      <p:sp>
        <p:nvSpPr>
          <p:cNvPr id="92" name="TextBox 91"/>
          <p:cNvSpPr txBox="1"/>
          <p:nvPr/>
        </p:nvSpPr>
        <p:spPr>
          <a:xfrm>
            <a:off x="0" y="3545207"/>
            <a:ext cx="1701195" cy="430887"/>
          </a:xfrm>
          <a:prstGeom prst="rect">
            <a:avLst/>
          </a:prstGeom>
          <a:noFill/>
        </p:spPr>
        <p:txBody>
          <a:bodyPr wrap="square" rtlCol="0">
            <a:spAutoFit/>
          </a:bodyPr>
          <a:lstStyle/>
          <a:p>
            <a:pPr algn="ctr"/>
            <a:r>
              <a:rPr lang="en-US" sz="1100" dirty="0"/>
              <a:t>Cloud Apps, Streams </a:t>
            </a:r>
            <a:br>
              <a:rPr lang="en-US" sz="1100" dirty="0"/>
            </a:br>
            <a:r>
              <a:rPr lang="en-US" sz="1100" dirty="0"/>
              <a:t>&amp; IoT Data</a:t>
            </a:r>
          </a:p>
        </p:txBody>
      </p:sp>
      <p:sp>
        <p:nvSpPr>
          <p:cNvPr id="93" name="TextBox 92"/>
          <p:cNvSpPr txBox="1"/>
          <p:nvPr/>
        </p:nvSpPr>
        <p:spPr>
          <a:xfrm>
            <a:off x="552905" y="1678707"/>
            <a:ext cx="930063" cy="261610"/>
          </a:xfrm>
          <a:prstGeom prst="rect">
            <a:avLst/>
          </a:prstGeom>
          <a:noFill/>
        </p:spPr>
        <p:txBody>
          <a:bodyPr wrap="none" rtlCol="0">
            <a:spAutoFit/>
          </a:bodyPr>
          <a:lstStyle/>
          <a:p>
            <a:r>
              <a:rPr lang="en-US" sz="1100" dirty="0"/>
              <a:t>Data Sources</a:t>
            </a:r>
          </a:p>
        </p:txBody>
      </p:sp>
      <p:pic>
        <p:nvPicPr>
          <p:cNvPr id="94" name="Picture 93"/>
          <p:cNvPicPr>
            <a:picLocks noChangeAspect="1"/>
          </p:cNvPicPr>
          <p:nvPr/>
        </p:nvPicPr>
        <p:blipFill>
          <a:blip r:embed="rId3">
            <a:duotone>
              <a:prstClr val="black"/>
              <a:schemeClr val="tx2">
                <a:tint val="45000"/>
                <a:satMod val="400000"/>
              </a:schemeClr>
            </a:duotone>
          </a:blip>
          <a:stretch>
            <a:fillRect/>
          </a:stretch>
        </p:blipFill>
        <p:spPr>
          <a:xfrm>
            <a:off x="2960505" y="1103676"/>
            <a:ext cx="1641293" cy="1641293"/>
          </a:xfrm>
          <a:prstGeom prst="rect">
            <a:avLst/>
          </a:prstGeom>
        </p:spPr>
      </p:pic>
      <p:sp>
        <p:nvSpPr>
          <p:cNvPr id="95" name="TextBox 94"/>
          <p:cNvSpPr txBox="1"/>
          <p:nvPr/>
        </p:nvSpPr>
        <p:spPr>
          <a:xfrm>
            <a:off x="2918848" y="2350966"/>
            <a:ext cx="1736373" cy="261610"/>
          </a:xfrm>
          <a:prstGeom prst="rect">
            <a:avLst/>
          </a:prstGeom>
          <a:noFill/>
        </p:spPr>
        <p:txBody>
          <a:bodyPr wrap="none" rtlCol="0">
            <a:spAutoFit/>
          </a:bodyPr>
          <a:lstStyle/>
          <a:p>
            <a:r>
              <a:rPr lang="en-US" sz="1100" dirty="0"/>
              <a:t>Data Governance Stewards</a:t>
            </a:r>
          </a:p>
        </p:txBody>
      </p:sp>
      <p:pic>
        <p:nvPicPr>
          <p:cNvPr id="96" name="Picture 95"/>
          <p:cNvPicPr>
            <a:picLocks noChangeAspect="1"/>
          </p:cNvPicPr>
          <p:nvPr/>
        </p:nvPicPr>
        <p:blipFill rotWithShape="1">
          <a:blip r:embed="rId4">
            <a:grayscl/>
          </a:blip>
          <a:srcRect l="31454"/>
          <a:stretch/>
        </p:blipFill>
        <p:spPr>
          <a:xfrm>
            <a:off x="6438545" y="4222891"/>
            <a:ext cx="2597151" cy="2528140"/>
          </a:xfrm>
          <a:prstGeom prst="rect">
            <a:avLst/>
          </a:prstGeom>
        </p:spPr>
      </p:pic>
      <p:sp>
        <p:nvSpPr>
          <p:cNvPr id="97" name="TextBox 96"/>
          <p:cNvSpPr txBox="1"/>
          <p:nvPr/>
        </p:nvSpPr>
        <p:spPr>
          <a:xfrm>
            <a:off x="7033380" y="6425763"/>
            <a:ext cx="1343638" cy="261610"/>
          </a:xfrm>
          <a:prstGeom prst="rect">
            <a:avLst/>
          </a:prstGeom>
          <a:noFill/>
        </p:spPr>
        <p:txBody>
          <a:bodyPr wrap="none" rtlCol="0">
            <a:spAutoFit/>
          </a:bodyPr>
          <a:lstStyle/>
          <a:p>
            <a:r>
              <a:rPr lang="en-US" sz="1100" dirty="0"/>
              <a:t>Self-Service BI Users</a:t>
            </a:r>
          </a:p>
        </p:txBody>
      </p:sp>
      <p:sp>
        <p:nvSpPr>
          <p:cNvPr id="98" name="Rounded Rectangle 97"/>
          <p:cNvSpPr/>
          <p:nvPr/>
        </p:nvSpPr>
        <p:spPr>
          <a:xfrm>
            <a:off x="2693099" y="2659261"/>
            <a:ext cx="2132456" cy="7902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Security, Roles, Data Sources, Data Catalog, Master Data Version Control and Audit</a:t>
            </a:r>
          </a:p>
        </p:txBody>
      </p:sp>
      <p:sp>
        <p:nvSpPr>
          <p:cNvPr id="99" name="Rounded Rectangle 98"/>
          <p:cNvSpPr/>
          <p:nvPr/>
        </p:nvSpPr>
        <p:spPr>
          <a:xfrm>
            <a:off x="2680474" y="3601077"/>
            <a:ext cx="2132456" cy="96379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Approved Secure Shared </a:t>
            </a:r>
            <a:br>
              <a:rPr lang="en-US" sz="1100" b="1" dirty="0"/>
            </a:br>
            <a:r>
              <a:rPr lang="en-US" sz="1100" b="1" dirty="0"/>
              <a:t>Data Sources, Datasets</a:t>
            </a:r>
          </a:p>
          <a:p>
            <a:pPr algn="ctr"/>
            <a:r>
              <a:rPr lang="en-US" sz="1100" b="1" dirty="0"/>
              <a:t>via Data Gateway / Workspaces</a:t>
            </a:r>
          </a:p>
        </p:txBody>
      </p:sp>
      <p:sp>
        <p:nvSpPr>
          <p:cNvPr id="100" name="Rounded Rectangle 99"/>
          <p:cNvSpPr/>
          <p:nvPr/>
        </p:nvSpPr>
        <p:spPr>
          <a:xfrm>
            <a:off x="4896656" y="4414137"/>
            <a:ext cx="955614" cy="68406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Approval Workflow to Deploy</a:t>
            </a:r>
          </a:p>
        </p:txBody>
      </p:sp>
      <p:sp>
        <p:nvSpPr>
          <p:cNvPr id="101" name="Oval 100"/>
          <p:cNvSpPr/>
          <p:nvPr/>
        </p:nvSpPr>
        <p:spPr>
          <a:xfrm>
            <a:off x="166520" y="163742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2" name="Oval 101"/>
          <p:cNvSpPr/>
          <p:nvPr/>
        </p:nvSpPr>
        <p:spPr>
          <a:xfrm>
            <a:off x="2390350" y="2428176"/>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3" name="Oval 102"/>
          <p:cNvSpPr/>
          <p:nvPr/>
        </p:nvSpPr>
        <p:spPr>
          <a:xfrm>
            <a:off x="2388568" y="348946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4" name="Oval 103"/>
          <p:cNvSpPr/>
          <p:nvPr/>
        </p:nvSpPr>
        <p:spPr>
          <a:xfrm>
            <a:off x="4690053" y="4821437"/>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05" name="Elbow Connector 104"/>
          <p:cNvCxnSpPr>
            <a:stCxn id="100" idx="0"/>
          </p:cNvCxnSpPr>
          <p:nvPr/>
        </p:nvCxnSpPr>
        <p:spPr>
          <a:xfrm rot="16200000" flipV="1">
            <a:off x="3696266" y="2735939"/>
            <a:ext cx="2843876" cy="512519"/>
          </a:xfrm>
          <a:prstGeom prst="bentConnector2">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4576683" y="1682232"/>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7" name="Oval 106"/>
          <p:cNvSpPr/>
          <p:nvPr/>
        </p:nvSpPr>
        <p:spPr>
          <a:xfrm>
            <a:off x="5717381" y="373014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8" name="Rounded Rectangle 107"/>
          <p:cNvSpPr/>
          <p:nvPr/>
        </p:nvSpPr>
        <p:spPr>
          <a:xfrm>
            <a:off x="6638971" y="1354732"/>
            <a:ext cx="2132456" cy="297903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p>
          <a:p>
            <a:pPr algn="ctr"/>
            <a:endParaRPr lang="en-US" sz="1100" b="1" dirty="0">
              <a:solidFill>
                <a:schemeClr val="tx1"/>
              </a:solidFill>
            </a:endParaRPr>
          </a:p>
        </p:txBody>
      </p:sp>
      <p:sp>
        <p:nvSpPr>
          <p:cNvPr id="109" name="Rectangle 108"/>
          <p:cNvSpPr/>
          <p:nvPr/>
        </p:nvSpPr>
        <p:spPr>
          <a:xfrm>
            <a:off x="6662027" y="2212338"/>
            <a:ext cx="2119831" cy="1277273"/>
          </a:xfrm>
          <a:prstGeom prst="rect">
            <a:avLst/>
          </a:prstGeom>
        </p:spPr>
        <p:txBody>
          <a:bodyPr wrap="square">
            <a:spAutoFit/>
          </a:bodyPr>
          <a:lstStyle/>
          <a:p>
            <a:pPr algn="ctr"/>
            <a:r>
              <a:rPr lang="en-US" sz="1100" b="1" dirty="0">
                <a:solidFill>
                  <a:schemeClr val="bg1"/>
                </a:solidFill>
              </a:rPr>
              <a:t>Shared Data Sources </a:t>
            </a:r>
          </a:p>
          <a:p>
            <a:pPr algn="ctr"/>
            <a:r>
              <a:rPr lang="en-US" sz="1100" b="1" dirty="0">
                <a:solidFill>
                  <a:schemeClr val="bg1"/>
                </a:solidFill>
              </a:rPr>
              <a:t>Shared Datasets</a:t>
            </a:r>
          </a:p>
          <a:p>
            <a:pPr algn="ctr"/>
            <a:endParaRPr lang="en-US" sz="1100" b="1" dirty="0">
              <a:solidFill>
                <a:schemeClr val="bg1"/>
              </a:solidFill>
            </a:endParaRPr>
          </a:p>
          <a:p>
            <a:pPr algn="ctr"/>
            <a:r>
              <a:rPr lang="en-US" sz="1100" b="1" dirty="0">
                <a:solidFill>
                  <a:schemeClr val="bg1"/>
                </a:solidFill>
              </a:rPr>
              <a:t>Reports and Dashboards</a:t>
            </a:r>
          </a:p>
          <a:p>
            <a:pPr algn="ctr"/>
            <a:endParaRPr lang="en-US" sz="1100" b="1" dirty="0">
              <a:solidFill>
                <a:schemeClr val="bg1"/>
              </a:solidFill>
            </a:endParaRPr>
          </a:p>
          <a:p>
            <a:pPr algn="ctr"/>
            <a:r>
              <a:rPr lang="en-US" sz="1100" b="1" dirty="0">
                <a:solidFill>
                  <a:schemeClr val="bg1"/>
                </a:solidFill>
              </a:rPr>
              <a:t>App Workspaces / Apps</a:t>
            </a:r>
          </a:p>
          <a:p>
            <a:pPr algn="ctr"/>
            <a:endParaRPr lang="en-US" sz="1100" b="1" dirty="0">
              <a:solidFill>
                <a:schemeClr val="bg1"/>
              </a:solidFill>
            </a:endParaRPr>
          </a:p>
        </p:txBody>
      </p:sp>
      <p:sp>
        <p:nvSpPr>
          <p:cNvPr id="110" name="Oval 109"/>
          <p:cNvSpPr/>
          <p:nvPr/>
        </p:nvSpPr>
        <p:spPr>
          <a:xfrm>
            <a:off x="7236794" y="463136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11" name="Elbow Connector 110"/>
          <p:cNvCxnSpPr>
            <a:stCxn id="100" idx="3"/>
            <a:endCxn id="108" idx="1"/>
          </p:cNvCxnSpPr>
          <p:nvPr/>
        </p:nvCxnSpPr>
        <p:spPr>
          <a:xfrm flipV="1">
            <a:off x="5852270" y="2844251"/>
            <a:ext cx="786701" cy="1911917"/>
          </a:xfrm>
          <a:prstGeom prst="bentConnector3">
            <a:avLst>
              <a:gd name="adj1" fmla="val 50000"/>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108" idx="2"/>
          </p:cNvCxnSpPr>
          <p:nvPr/>
        </p:nvCxnSpPr>
        <p:spPr>
          <a:xfrm flipV="1">
            <a:off x="7705199" y="4333770"/>
            <a:ext cx="0" cy="1072404"/>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6822600" y="1606712"/>
            <a:ext cx="1765197" cy="390220"/>
            <a:chOff x="7852358" y="2355536"/>
            <a:chExt cx="1765197" cy="390220"/>
          </a:xfrm>
        </p:grpSpPr>
        <p:sp>
          <p:nvSpPr>
            <p:cNvPr id="114" name="Freeform 113"/>
            <p:cNvSpPr/>
            <p:nvPr/>
          </p:nvSpPr>
          <p:spPr bwMode="auto">
            <a:xfrm>
              <a:off x="7852358" y="2355536"/>
              <a:ext cx="361550" cy="38212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a:xfrm>
              <a:off x="8165619" y="2376424"/>
              <a:ext cx="1451936" cy="369332"/>
            </a:xfrm>
            <a:prstGeom prst="rect">
              <a:avLst/>
            </a:prstGeom>
          </p:spPr>
          <p:txBody>
            <a:bodyPr wrap="none">
              <a:spAutoFit/>
            </a:bodyPr>
            <a:lstStyle/>
            <a:p>
              <a:r>
                <a:rPr lang="en-US" b="1" dirty="0"/>
                <a:t>PowerBI.com</a:t>
              </a:r>
              <a:endParaRPr lang="en-US" dirty="0"/>
            </a:p>
          </p:txBody>
        </p:sp>
      </p:grpSp>
      <p:grpSp>
        <p:nvGrpSpPr>
          <p:cNvPr id="116" name="Group 115"/>
          <p:cNvGrpSpPr/>
          <p:nvPr/>
        </p:nvGrpSpPr>
        <p:grpSpPr>
          <a:xfrm>
            <a:off x="9130445" y="1867193"/>
            <a:ext cx="2415226" cy="380146"/>
            <a:chOff x="9151756" y="1419949"/>
            <a:chExt cx="2415226" cy="380146"/>
          </a:xfrm>
        </p:grpSpPr>
        <p:sp>
          <p:nvSpPr>
            <p:cNvPr id="117" name="Oval 116"/>
            <p:cNvSpPr/>
            <p:nvPr/>
          </p:nvSpPr>
          <p:spPr>
            <a:xfrm>
              <a:off x="9151756" y="1419949"/>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8" name="TextBox 117"/>
            <p:cNvSpPr txBox="1"/>
            <p:nvPr/>
          </p:nvSpPr>
          <p:spPr>
            <a:xfrm>
              <a:off x="9540465" y="1474779"/>
              <a:ext cx="2026517" cy="261610"/>
            </a:xfrm>
            <a:prstGeom prst="rect">
              <a:avLst/>
            </a:prstGeom>
            <a:noFill/>
          </p:spPr>
          <p:txBody>
            <a:bodyPr wrap="none" rtlCol="0">
              <a:spAutoFit/>
            </a:bodyPr>
            <a:lstStyle/>
            <a:p>
              <a:r>
                <a:rPr lang="en-US" sz="1100" dirty="0"/>
                <a:t>Add New Reporting Data Source</a:t>
              </a:r>
            </a:p>
          </p:txBody>
        </p:sp>
      </p:grpSp>
      <p:grpSp>
        <p:nvGrpSpPr>
          <p:cNvPr id="119" name="Group 118"/>
          <p:cNvGrpSpPr/>
          <p:nvPr/>
        </p:nvGrpSpPr>
        <p:grpSpPr>
          <a:xfrm>
            <a:off x="9130445" y="2317200"/>
            <a:ext cx="2750060" cy="430887"/>
            <a:chOff x="9157729" y="1944468"/>
            <a:chExt cx="2750060" cy="430887"/>
          </a:xfrm>
        </p:grpSpPr>
        <p:sp>
          <p:nvSpPr>
            <p:cNvPr id="120" name="Oval 119"/>
            <p:cNvSpPr/>
            <p:nvPr/>
          </p:nvSpPr>
          <p:spPr>
            <a:xfrm>
              <a:off x="9157729" y="197550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1" name="TextBox 120"/>
            <p:cNvSpPr txBox="1"/>
            <p:nvPr/>
          </p:nvSpPr>
          <p:spPr>
            <a:xfrm>
              <a:off x="9564164" y="1944468"/>
              <a:ext cx="2343625" cy="430887"/>
            </a:xfrm>
            <a:prstGeom prst="rect">
              <a:avLst/>
            </a:prstGeom>
            <a:noFill/>
          </p:spPr>
          <p:txBody>
            <a:bodyPr wrap="square" rtlCol="0">
              <a:spAutoFit/>
            </a:bodyPr>
            <a:lstStyle/>
            <a:p>
              <a:r>
                <a:rPr lang="en-US" sz="1100" dirty="0"/>
                <a:t>Perform Data Source Security </a:t>
              </a:r>
              <a:br>
                <a:rPr lang="en-US" sz="1100" dirty="0"/>
              </a:br>
              <a:r>
                <a:rPr lang="en-US" sz="1100" dirty="0"/>
                <a:t>and Governance Management Tasks</a:t>
              </a:r>
            </a:p>
          </p:txBody>
        </p:sp>
      </p:grpSp>
      <p:grpSp>
        <p:nvGrpSpPr>
          <p:cNvPr id="122" name="Group 121"/>
          <p:cNvGrpSpPr/>
          <p:nvPr/>
        </p:nvGrpSpPr>
        <p:grpSpPr>
          <a:xfrm>
            <a:off x="9130445" y="2817948"/>
            <a:ext cx="2788379" cy="430887"/>
            <a:chOff x="9151756" y="2429301"/>
            <a:chExt cx="2788379" cy="430887"/>
          </a:xfrm>
        </p:grpSpPr>
        <p:sp>
          <p:nvSpPr>
            <p:cNvPr id="123" name="Oval 122"/>
            <p:cNvSpPr/>
            <p:nvPr/>
          </p:nvSpPr>
          <p:spPr>
            <a:xfrm>
              <a:off x="9151756" y="2475628"/>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4" name="TextBox 123"/>
            <p:cNvSpPr txBox="1"/>
            <p:nvPr/>
          </p:nvSpPr>
          <p:spPr>
            <a:xfrm>
              <a:off x="9564164" y="2429301"/>
              <a:ext cx="2375971" cy="430887"/>
            </a:xfrm>
            <a:prstGeom prst="rect">
              <a:avLst/>
            </a:prstGeom>
            <a:noFill/>
          </p:spPr>
          <p:txBody>
            <a:bodyPr wrap="none" rtlCol="0">
              <a:spAutoFit/>
            </a:bodyPr>
            <a:lstStyle/>
            <a:p>
              <a:r>
                <a:rPr lang="en-US" sz="1100" dirty="0"/>
                <a:t>Publish Approved Shared Data Source </a:t>
              </a:r>
              <a:br>
                <a:rPr lang="en-US" sz="1100" dirty="0"/>
              </a:br>
              <a:r>
                <a:rPr lang="en-US" sz="1100" dirty="0"/>
                <a:t>for Analysts/Power Users</a:t>
              </a:r>
            </a:p>
          </p:txBody>
        </p:sp>
      </p:grpSp>
      <p:grpSp>
        <p:nvGrpSpPr>
          <p:cNvPr id="125" name="Group 124"/>
          <p:cNvGrpSpPr/>
          <p:nvPr/>
        </p:nvGrpSpPr>
        <p:grpSpPr>
          <a:xfrm>
            <a:off x="9130445" y="3318696"/>
            <a:ext cx="2472587" cy="440978"/>
            <a:chOff x="9151756" y="2833833"/>
            <a:chExt cx="2472587" cy="440978"/>
          </a:xfrm>
        </p:grpSpPr>
        <p:sp>
          <p:nvSpPr>
            <p:cNvPr id="126" name="Oval 125"/>
            <p:cNvSpPr/>
            <p:nvPr/>
          </p:nvSpPr>
          <p:spPr>
            <a:xfrm>
              <a:off x="9151756" y="2894665"/>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7" name="TextBox 126"/>
            <p:cNvSpPr txBox="1"/>
            <p:nvPr/>
          </p:nvSpPr>
          <p:spPr>
            <a:xfrm>
              <a:off x="9564164" y="2833833"/>
              <a:ext cx="2060179" cy="430887"/>
            </a:xfrm>
            <a:prstGeom prst="rect">
              <a:avLst/>
            </a:prstGeom>
            <a:noFill/>
          </p:spPr>
          <p:txBody>
            <a:bodyPr wrap="none" rtlCol="0">
              <a:spAutoFit/>
            </a:bodyPr>
            <a:lstStyle/>
            <a:p>
              <a:r>
                <a:rPr lang="en-US" sz="1100" dirty="0"/>
                <a:t>Develop Reporting Content with </a:t>
              </a:r>
              <a:br>
                <a:rPr lang="en-US" sz="1100" dirty="0"/>
              </a:br>
              <a:r>
                <a:rPr lang="en-US" sz="1100" dirty="0"/>
                <a:t>Approved Shared Data Sources</a:t>
              </a:r>
            </a:p>
          </p:txBody>
        </p:sp>
      </p:grpSp>
      <p:grpSp>
        <p:nvGrpSpPr>
          <p:cNvPr id="128" name="Group 127"/>
          <p:cNvGrpSpPr/>
          <p:nvPr/>
        </p:nvGrpSpPr>
        <p:grpSpPr>
          <a:xfrm>
            <a:off x="9130445" y="3829535"/>
            <a:ext cx="2833264" cy="438807"/>
            <a:chOff x="9151756" y="3385946"/>
            <a:chExt cx="2833264" cy="438807"/>
          </a:xfrm>
        </p:grpSpPr>
        <p:sp>
          <p:nvSpPr>
            <p:cNvPr id="129" name="Oval 128"/>
            <p:cNvSpPr/>
            <p:nvPr/>
          </p:nvSpPr>
          <p:spPr>
            <a:xfrm>
              <a:off x="9151756" y="3444607"/>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0" name="TextBox 129"/>
            <p:cNvSpPr txBox="1"/>
            <p:nvPr/>
          </p:nvSpPr>
          <p:spPr>
            <a:xfrm>
              <a:off x="9564164" y="3385946"/>
              <a:ext cx="2420856" cy="430887"/>
            </a:xfrm>
            <a:prstGeom prst="rect">
              <a:avLst/>
            </a:prstGeom>
            <a:noFill/>
          </p:spPr>
          <p:txBody>
            <a:bodyPr wrap="none" rtlCol="0">
              <a:spAutoFit/>
            </a:bodyPr>
            <a:lstStyle/>
            <a:p>
              <a:r>
                <a:rPr lang="en-US" sz="1100" dirty="0"/>
                <a:t>Submit Reporting Content for Approval</a:t>
              </a:r>
            </a:p>
            <a:p>
              <a:r>
                <a:rPr lang="en-US" sz="1100" dirty="0"/>
                <a:t>based on Governance Guidelines</a:t>
              </a:r>
            </a:p>
          </p:txBody>
        </p:sp>
      </p:grpSp>
      <p:grpSp>
        <p:nvGrpSpPr>
          <p:cNvPr id="131" name="Group 130"/>
          <p:cNvGrpSpPr/>
          <p:nvPr/>
        </p:nvGrpSpPr>
        <p:grpSpPr>
          <a:xfrm>
            <a:off x="9130445" y="4338203"/>
            <a:ext cx="2748303" cy="430887"/>
            <a:chOff x="9151756" y="3884946"/>
            <a:chExt cx="2748303" cy="430887"/>
          </a:xfrm>
        </p:grpSpPr>
        <p:sp>
          <p:nvSpPr>
            <p:cNvPr id="132" name="Oval 131"/>
            <p:cNvSpPr/>
            <p:nvPr/>
          </p:nvSpPr>
          <p:spPr>
            <a:xfrm>
              <a:off x="9151756" y="390284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3" name="TextBox 132"/>
            <p:cNvSpPr txBox="1"/>
            <p:nvPr/>
          </p:nvSpPr>
          <p:spPr>
            <a:xfrm>
              <a:off x="9564163" y="3884946"/>
              <a:ext cx="2335896" cy="430887"/>
            </a:xfrm>
            <a:prstGeom prst="rect">
              <a:avLst/>
            </a:prstGeom>
            <a:noFill/>
          </p:spPr>
          <p:txBody>
            <a:bodyPr wrap="none" rtlCol="0">
              <a:spAutoFit/>
            </a:bodyPr>
            <a:lstStyle/>
            <a:p>
              <a:r>
                <a:rPr lang="en-US" sz="1100" dirty="0"/>
                <a:t>Review, Approve/Disapprove, Add to </a:t>
              </a:r>
              <a:br>
                <a:rPr lang="en-US" sz="1100" dirty="0"/>
              </a:br>
              <a:r>
                <a:rPr lang="en-US" sz="1100" dirty="0"/>
                <a:t>Catalog for Compliance and Audit</a:t>
              </a:r>
            </a:p>
          </p:txBody>
        </p:sp>
      </p:grpSp>
      <p:grpSp>
        <p:nvGrpSpPr>
          <p:cNvPr id="134" name="Group 133"/>
          <p:cNvGrpSpPr/>
          <p:nvPr/>
        </p:nvGrpSpPr>
        <p:grpSpPr>
          <a:xfrm>
            <a:off x="9130445" y="4838951"/>
            <a:ext cx="2627211" cy="430887"/>
            <a:chOff x="9145689" y="4381502"/>
            <a:chExt cx="2627211" cy="430887"/>
          </a:xfrm>
        </p:grpSpPr>
        <p:sp>
          <p:nvSpPr>
            <p:cNvPr id="135" name="Oval 134"/>
            <p:cNvSpPr/>
            <p:nvPr/>
          </p:nvSpPr>
          <p:spPr>
            <a:xfrm>
              <a:off x="9145689" y="440152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6" name="TextBox 135"/>
            <p:cNvSpPr txBox="1"/>
            <p:nvPr/>
          </p:nvSpPr>
          <p:spPr>
            <a:xfrm>
              <a:off x="9564164" y="4381502"/>
              <a:ext cx="2208736" cy="430887"/>
            </a:xfrm>
            <a:prstGeom prst="rect">
              <a:avLst/>
            </a:prstGeom>
            <a:noFill/>
          </p:spPr>
          <p:txBody>
            <a:bodyPr wrap="square" rtlCol="0">
              <a:spAutoFit/>
            </a:bodyPr>
            <a:lstStyle/>
            <a:p>
              <a:r>
                <a:rPr lang="en-US" sz="1100" dirty="0"/>
                <a:t>Publish Approved Content with Permissions to Groups</a:t>
              </a:r>
            </a:p>
          </p:txBody>
        </p:sp>
      </p:grpSp>
      <p:grpSp>
        <p:nvGrpSpPr>
          <p:cNvPr id="137" name="Group 136"/>
          <p:cNvGrpSpPr/>
          <p:nvPr/>
        </p:nvGrpSpPr>
        <p:grpSpPr>
          <a:xfrm>
            <a:off x="9130445" y="5339697"/>
            <a:ext cx="2754370" cy="433971"/>
            <a:chOff x="9145689" y="4892453"/>
            <a:chExt cx="2754370" cy="433971"/>
          </a:xfrm>
        </p:grpSpPr>
        <p:sp>
          <p:nvSpPr>
            <p:cNvPr id="138" name="Oval 137"/>
            <p:cNvSpPr/>
            <p:nvPr/>
          </p:nvSpPr>
          <p:spPr>
            <a:xfrm>
              <a:off x="9145689" y="4892453"/>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9" name="TextBox 138"/>
            <p:cNvSpPr txBox="1"/>
            <p:nvPr/>
          </p:nvSpPr>
          <p:spPr>
            <a:xfrm>
              <a:off x="9553499" y="4895537"/>
              <a:ext cx="2346560" cy="430887"/>
            </a:xfrm>
            <a:prstGeom prst="rect">
              <a:avLst/>
            </a:prstGeom>
            <a:noFill/>
          </p:spPr>
          <p:txBody>
            <a:bodyPr wrap="square" rtlCol="0">
              <a:spAutoFit/>
            </a:bodyPr>
            <a:lstStyle/>
            <a:p>
              <a:r>
                <a:rPr lang="en-US" sz="1100" dirty="0"/>
                <a:t>View and Explore Power BI Content based on Role/Group Permissions</a:t>
              </a:r>
            </a:p>
          </p:txBody>
        </p:sp>
      </p:grpSp>
      <p:pic>
        <p:nvPicPr>
          <p:cNvPr id="140" name="Picture 139"/>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4089" y="2181996"/>
            <a:ext cx="1288880" cy="538555"/>
          </a:xfrm>
          <a:prstGeom prst="rect">
            <a:avLst/>
          </a:prstGeom>
        </p:spPr>
      </p:pic>
      <p:cxnSp>
        <p:nvCxnSpPr>
          <p:cNvPr id="141" name="Straight Arrow Connector 140"/>
          <p:cNvCxnSpPr>
            <a:stCxn id="99" idx="2"/>
          </p:cNvCxnSpPr>
          <p:nvPr/>
        </p:nvCxnSpPr>
        <p:spPr>
          <a:xfrm flipH="1">
            <a:off x="3744079" y="4564875"/>
            <a:ext cx="2623" cy="566110"/>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endCxn id="100" idx="1"/>
          </p:cNvCxnSpPr>
          <p:nvPr/>
        </p:nvCxnSpPr>
        <p:spPr>
          <a:xfrm rot="5400000" flipH="1" flipV="1">
            <a:off x="3996332" y="4803118"/>
            <a:ext cx="947274" cy="853374"/>
          </a:xfrm>
          <a:prstGeom prst="bentConnector2">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3244133" y="5254020"/>
            <a:ext cx="1870149" cy="1603980"/>
            <a:chOff x="3149156" y="5118426"/>
            <a:chExt cx="2094176" cy="1783388"/>
          </a:xfrm>
        </p:grpSpPr>
        <p:pic>
          <p:nvPicPr>
            <p:cNvPr id="144" name="Picture 143"/>
            <p:cNvPicPr>
              <a:picLocks noChangeAspect="1"/>
            </p:cNvPicPr>
            <p:nvPr/>
          </p:nvPicPr>
          <p:blipFill>
            <a:blip r:embed="rId6">
              <a:grayscl/>
            </a:blip>
            <a:stretch>
              <a:fillRect/>
            </a:stretch>
          </p:blipFill>
          <p:spPr>
            <a:xfrm>
              <a:off x="3149156" y="5118426"/>
              <a:ext cx="2094176" cy="1783388"/>
            </a:xfrm>
            <a:prstGeom prst="rect">
              <a:avLst/>
            </a:prstGeom>
          </p:spPr>
        </p:pic>
        <p:sp>
          <p:nvSpPr>
            <p:cNvPr id="145" name="TextBox 144"/>
            <p:cNvSpPr txBox="1"/>
            <p:nvPr/>
          </p:nvSpPr>
          <p:spPr>
            <a:xfrm>
              <a:off x="3480342" y="6455335"/>
              <a:ext cx="1431802" cy="261610"/>
            </a:xfrm>
            <a:prstGeom prst="rect">
              <a:avLst/>
            </a:prstGeom>
            <a:noFill/>
          </p:spPr>
          <p:txBody>
            <a:bodyPr wrap="none" rtlCol="0">
              <a:spAutoFit/>
            </a:bodyPr>
            <a:lstStyle/>
            <a:p>
              <a:r>
                <a:rPr lang="en-US" sz="1100" dirty="0"/>
                <a:t>Analysts/Power Users</a:t>
              </a:r>
            </a:p>
          </p:txBody>
        </p:sp>
      </p:grpSp>
      <p:sp>
        <p:nvSpPr>
          <p:cNvPr id="146" name="Oval 145"/>
          <p:cNvSpPr/>
          <p:nvPr/>
        </p:nvSpPr>
        <p:spPr>
          <a:xfrm>
            <a:off x="2408403" y="4696472"/>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endParaRPr lang="en-US" dirty="0"/>
          </a:p>
        </p:txBody>
      </p:sp>
      <p:cxnSp>
        <p:nvCxnSpPr>
          <p:cNvPr id="147" name="Straight Arrow Connector 146"/>
          <p:cNvCxnSpPr/>
          <p:nvPr/>
        </p:nvCxnSpPr>
        <p:spPr>
          <a:xfrm>
            <a:off x="3716629" y="3397747"/>
            <a:ext cx="1672" cy="3518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
        <p:nvSpPr>
          <p:cNvPr id="148" name="Oval 15"/>
          <p:cNvSpPr/>
          <p:nvPr/>
        </p:nvSpPr>
        <p:spPr>
          <a:xfrm flipH="1">
            <a:off x="358443" y="3110443"/>
            <a:ext cx="765446" cy="424771"/>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grpSp>
        <p:nvGrpSpPr>
          <p:cNvPr id="149" name="Group 148"/>
          <p:cNvGrpSpPr/>
          <p:nvPr/>
        </p:nvGrpSpPr>
        <p:grpSpPr>
          <a:xfrm>
            <a:off x="1615519" y="1263970"/>
            <a:ext cx="1701195" cy="998389"/>
            <a:chOff x="1863006" y="1331244"/>
            <a:chExt cx="1701195" cy="998389"/>
          </a:xfrm>
        </p:grpSpPr>
        <p:sp>
          <p:nvSpPr>
            <p:cNvPr id="150" name="Can 149"/>
            <p:cNvSpPr/>
            <p:nvPr/>
          </p:nvSpPr>
          <p:spPr>
            <a:xfrm>
              <a:off x="2357946" y="1331244"/>
              <a:ext cx="679613" cy="616437"/>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863006" y="1898746"/>
              <a:ext cx="1701195" cy="430887"/>
            </a:xfrm>
            <a:prstGeom prst="rect">
              <a:avLst/>
            </a:prstGeom>
            <a:noFill/>
          </p:spPr>
          <p:txBody>
            <a:bodyPr wrap="square" rtlCol="0">
              <a:spAutoFit/>
            </a:bodyPr>
            <a:lstStyle/>
            <a:p>
              <a:pPr algn="ctr"/>
              <a:r>
                <a:rPr lang="en-US" sz="1100" dirty="0"/>
                <a:t>Master Data &amp;</a:t>
              </a:r>
              <a:br>
                <a:rPr lang="en-US" sz="1100" dirty="0"/>
              </a:br>
              <a:r>
                <a:rPr lang="en-US" sz="1100" dirty="0"/>
                <a:t>Data Quality</a:t>
              </a:r>
            </a:p>
          </p:txBody>
        </p:sp>
      </p:grpSp>
      <p:sp>
        <p:nvSpPr>
          <p:cNvPr id="152" name="Right Bracket 151"/>
          <p:cNvSpPr/>
          <p:nvPr/>
        </p:nvSpPr>
        <p:spPr>
          <a:xfrm>
            <a:off x="1496775" y="2017570"/>
            <a:ext cx="292268" cy="4475842"/>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3" name="Group 152"/>
          <p:cNvGrpSpPr/>
          <p:nvPr/>
        </p:nvGrpSpPr>
        <p:grpSpPr>
          <a:xfrm>
            <a:off x="879079" y="3109034"/>
            <a:ext cx="593397" cy="485848"/>
            <a:chOff x="6204166" y="3266898"/>
            <a:chExt cx="716948" cy="667361"/>
          </a:xfrm>
          <a:solidFill>
            <a:schemeClr val="bg1">
              <a:lumMod val="75000"/>
            </a:schemeClr>
          </a:solidFill>
        </p:grpSpPr>
        <p:sp>
          <p:nvSpPr>
            <p:cNvPr id="154" name="Oval 153"/>
            <p:cNvSpPr/>
            <p:nvPr/>
          </p:nvSpPr>
          <p:spPr bwMode="auto">
            <a:xfrm>
              <a:off x="6299130" y="3364490"/>
              <a:ext cx="196166" cy="183595"/>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5" name="Oval 154"/>
            <p:cNvSpPr/>
            <p:nvPr/>
          </p:nvSpPr>
          <p:spPr bwMode="auto">
            <a:xfrm>
              <a:off x="6574586" y="3573960"/>
              <a:ext cx="231259" cy="231259"/>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6" name="Freeform 36"/>
            <p:cNvSpPr>
              <a:spLocks noChangeAspect="1" noEditPoints="1"/>
            </p:cNvSpPr>
            <p:nvPr/>
          </p:nvSpPr>
          <p:spPr bwMode="auto">
            <a:xfrm flipH="1">
              <a:off x="6204166" y="3266898"/>
              <a:ext cx="716948" cy="667361"/>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pic>
        <p:nvPicPr>
          <p:cNvPr id="157" name="Picture 156"/>
          <p:cNvPicPr>
            <a:picLocks noChangeAspect="1"/>
          </p:cNvPicPr>
          <p:nvPr/>
        </p:nvPicPr>
        <p:blipFill>
          <a:blip r:embed="rId7">
            <a:duotone>
              <a:schemeClr val="accent3">
                <a:shade val="45000"/>
                <a:satMod val="135000"/>
              </a:schemeClr>
              <a:prstClr val="white"/>
            </a:duotone>
          </a:blip>
          <a:stretch>
            <a:fillRect/>
          </a:stretch>
        </p:blipFill>
        <p:spPr>
          <a:xfrm>
            <a:off x="2670953" y="5145340"/>
            <a:ext cx="827516" cy="593166"/>
          </a:xfrm>
          <a:prstGeom prst="rect">
            <a:avLst/>
          </a:prstGeom>
        </p:spPr>
      </p:pic>
      <p:sp>
        <p:nvSpPr>
          <p:cNvPr id="158" name="TextBox 157"/>
          <p:cNvSpPr txBox="1"/>
          <p:nvPr/>
        </p:nvSpPr>
        <p:spPr>
          <a:xfrm>
            <a:off x="2335313" y="5645336"/>
            <a:ext cx="1127723" cy="509599"/>
          </a:xfrm>
          <a:prstGeom prst="rect">
            <a:avLst/>
          </a:prstGeom>
          <a:noFill/>
        </p:spPr>
        <p:txBody>
          <a:bodyPr wrap="none" rtlCol="0">
            <a:spAutoFit/>
          </a:bodyPr>
          <a:lstStyle/>
          <a:p>
            <a:pPr algn="ctr"/>
            <a:r>
              <a:rPr lang="en-US" sz="1000" dirty="0"/>
              <a:t>Power BI Desktop,</a:t>
            </a:r>
          </a:p>
          <a:p>
            <a:pPr algn="ctr"/>
            <a:r>
              <a:rPr lang="en-US" sz="1000" dirty="0"/>
              <a:t> Excel, R, Azure ML </a:t>
            </a:r>
            <a:br>
              <a:rPr lang="en-US" sz="1000" dirty="0"/>
            </a:br>
            <a:r>
              <a:rPr lang="en-US" sz="1000" dirty="0"/>
              <a:t>&amp; other tools</a:t>
            </a:r>
          </a:p>
        </p:txBody>
      </p:sp>
      <p:pic>
        <p:nvPicPr>
          <p:cNvPr id="159" name="Picture 158"/>
          <p:cNvPicPr>
            <a:picLocks noChangeAspect="1"/>
          </p:cNvPicPr>
          <p:nvPr/>
        </p:nvPicPr>
        <p:blipFill rotWithShape="1">
          <a:blip r:embed="rId8" cstate="email">
            <a:duotone>
              <a:schemeClr val="bg2">
                <a:shade val="45000"/>
                <a:satMod val="135000"/>
              </a:schemeClr>
              <a:prstClr val="white"/>
            </a:duotone>
            <a:extLst>
              <a:ext uri="{28A0092B-C50C-407E-A947-70E740481C1C}">
                <a14:useLocalDpi xmlns:a14="http://schemas.microsoft.com/office/drawing/2010/main" val="0"/>
              </a:ext>
            </a:extLst>
          </a:blip>
          <a:srcRect t="-1492"/>
          <a:stretch/>
        </p:blipFill>
        <p:spPr>
          <a:xfrm>
            <a:off x="2385433" y="5085404"/>
            <a:ext cx="602826" cy="571679"/>
          </a:xfrm>
          <a:prstGeom prst="rect">
            <a:avLst/>
          </a:prstGeom>
        </p:spPr>
      </p:pic>
      <p:sp>
        <p:nvSpPr>
          <p:cNvPr id="160" name="Freeform 159"/>
          <p:cNvSpPr/>
          <p:nvPr/>
        </p:nvSpPr>
        <p:spPr bwMode="auto">
          <a:xfrm>
            <a:off x="2815848" y="4854719"/>
            <a:ext cx="443711" cy="42542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1" name="Straight Arrow Connector 160"/>
          <p:cNvCxnSpPr/>
          <p:nvPr/>
        </p:nvCxnSpPr>
        <p:spPr>
          <a:xfrm flipV="1">
            <a:off x="1812099" y="3063333"/>
            <a:ext cx="342402" cy="24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1815675" y="5578610"/>
            <a:ext cx="342402" cy="24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85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Master Data Management (MDM)</a:t>
            </a:r>
            <a:br>
              <a:rPr lang="en-US" dirty="0"/>
            </a:br>
            <a:r>
              <a:rPr lang="en-US" sz="3200" dirty="0">
                <a:solidFill>
                  <a:schemeClr val="tx1"/>
                </a:solidFill>
              </a:rPr>
              <a:t>Overview and Resources</a:t>
            </a:r>
          </a:p>
        </p:txBody>
      </p:sp>
      <p:sp>
        <p:nvSpPr>
          <p:cNvPr id="3" name="Text Placeholder 2"/>
          <p:cNvSpPr txBox="1">
            <a:spLocks/>
          </p:cNvSpPr>
          <p:nvPr/>
        </p:nvSpPr>
        <p:spPr>
          <a:xfrm>
            <a:off x="269241" y="1365832"/>
            <a:ext cx="116558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Definition(s)</a:t>
            </a:r>
          </a:p>
          <a:p>
            <a:pPr lvl="1"/>
            <a:r>
              <a:rPr lang="en-US" sz="1400" dirty="0"/>
              <a:t>Defining and Managing the “nouns” of the business e.g., Employee, Vendor, Product, Customer</a:t>
            </a:r>
          </a:p>
          <a:p>
            <a:pPr lvl="1"/>
            <a:r>
              <a:rPr lang="en-US" sz="1400" dirty="0"/>
              <a:t>Comprised of data cleansing, transformation, and integration practices</a:t>
            </a:r>
          </a:p>
          <a:p>
            <a:pPr lvl="1"/>
            <a:r>
              <a:rPr lang="en-US" sz="1400" dirty="0"/>
              <a:t>May be used to synchronize applications (ERP, CRM, HSE, etc.), to manage hierarchies, and/or as a feeder to analytic systems/data warehouses </a:t>
            </a:r>
          </a:p>
          <a:p>
            <a:pPr lvl="1"/>
            <a:r>
              <a:rPr lang="en-US" sz="1400" dirty="0"/>
              <a:t>Note – in the context of analytics, implementation of a formal MDM product usually comes after a level of analytic maturity is achieved</a:t>
            </a:r>
          </a:p>
          <a:p>
            <a:pPr marL="182880" lvl="1" indent="0">
              <a:buNone/>
            </a:pPr>
            <a:endParaRPr lang="en-US" sz="2000" dirty="0"/>
          </a:p>
          <a:p>
            <a:r>
              <a:rPr lang="en-US" sz="2000" dirty="0"/>
              <a:t>Microsoft and Partner Capabilities</a:t>
            </a:r>
          </a:p>
          <a:p>
            <a:pPr lvl="1"/>
            <a:r>
              <a:rPr lang="en-US" sz="1400" dirty="0"/>
              <a:t>For on-premise deployments, Microsoft provides master data management capabilities as part of SQL Server </a:t>
            </a:r>
            <a:r>
              <a:rPr lang="en-US" sz="1400" u="sng" dirty="0">
                <a:hlinkClick r:id="rId3"/>
              </a:rPr>
              <a:t>Master Data Services</a:t>
            </a:r>
            <a:r>
              <a:rPr lang="en-US" sz="1400" dirty="0"/>
              <a:t> (MDS)</a:t>
            </a:r>
          </a:p>
          <a:p>
            <a:pPr lvl="2"/>
            <a:r>
              <a:rPr lang="en-US" sz="1400" dirty="0"/>
              <a:t>Many existing customers use a partner, </a:t>
            </a:r>
            <a:r>
              <a:rPr lang="en-US" sz="1400" dirty="0" err="1"/>
              <a:t>Profisee</a:t>
            </a:r>
            <a:r>
              <a:rPr lang="en-US" sz="1400" dirty="0"/>
              <a:t>, as part of their implementation</a:t>
            </a:r>
          </a:p>
          <a:p>
            <a:pPr lvl="2"/>
            <a:r>
              <a:rPr lang="en-US" sz="1400" dirty="0" err="1"/>
              <a:t>Profisee</a:t>
            </a:r>
            <a:r>
              <a:rPr lang="en-US" sz="1400" dirty="0"/>
              <a:t> also provides value-added capabilities on top of the MDS platform (e.g., data quality)</a:t>
            </a:r>
          </a:p>
          <a:p>
            <a:pPr lvl="1"/>
            <a:r>
              <a:rPr lang="en-US" sz="1400" dirty="0"/>
              <a:t>Microsoft does not </a:t>
            </a:r>
            <a:r>
              <a:rPr lang="en-US" sz="1400" b="1" dirty="0"/>
              <a:t>currently</a:t>
            </a:r>
            <a:r>
              <a:rPr lang="en-US" sz="1400" dirty="0"/>
              <a:t> provide a cloud-first, PAAS MDM offering</a:t>
            </a:r>
          </a:p>
          <a:p>
            <a:pPr lvl="2"/>
            <a:r>
              <a:rPr lang="en-US" sz="1400" dirty="0" err="1"/>
              <a:t>Profisee</a:t>
            </a:r>
            <a:r>
              <a:rPr lang="en-US" sz="1400" dirty="0"/>
              <a:t> offers master data capabilities in Azure – it is a PAAS offering that runs in a customer’s tenant</a:t>
            </a:r>
          </a:p>
          <a:p>
            <a:pPr lvl="2"/>
            <a:r>
              <a:rPr lang="en-US" sz="1400" dirty="0"/>
              <a:t>We recommend customers consider </a:t>
            </a:r>
            <a:r>
              <a:rPr lang="en-US" sz="1400" dirty="0" err="1"/>
              <a:t>Profisee</a:t>
            </a:r>
            <a:r>
              <a:rPr lang="en-US" sz="1400" dirty="0"/>
              <a:t> for cloud-based MDM</a:t>
            </a:r>
          </a:p>
        </p:txBody>
      </p:sp>
    </p:spTree>
    <p:extLst>
      <p:ext uri="{BB962C8B-B14F-4D97-AF65-F5344CB8AC3E}">
        <p14:creationId xmlns:p14="http://schemas.microsoft.com/office/powerpoint/2010/main" val="3559614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Data Sources</a:t>
            </a:r>
            <a:br>
              <a:rPr lang="en-US" dirty="0"/>
            </a:br>
            <a:r>
              <a:rPr lang="en-US" sz="3200" dirty="0">
                <a:solidFill>
                  <a:schemeClr val="tx1"/>
                </a:solidFill>
              </a:rPr>
              <a:t>Managing &amp; Exposing</a:t>
            </a:r>
          </a:p>
        </p:txBody>
      </p:sp>
      <p:sp>
        <p:nvSpPr>
          <p:cNvPr id="3" name="Text Placeholder 2"/>
          <p:cNvSpPr txBox="1">
            <a:spLocks/>
          </p:cNvSpPr>
          <p:nvPr/>
        </p:nvSpPr>
        <p:spPr>
          <a:xfrm>
            <a:off x="269240" y="1365832"/>
            <a:ext cx="11655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Self-Service BI may require access to original source systems, data warehouses, big-data stores, and/or 3</a:t>
            </a:r>
            <a:r>
              <a:rPr lang="en-US" sz="2000" baseline="30000" dirty="0"/>
              <a:t>rd</a:t>
            </a:r>
            <a:r>
              <a:rPr lang="en-US" sz="2000" dirty="0"/>
              <a:t> party data sources</a:t>
            </a:r>
          </a:p>
          <a:p>
            <a:pPr lvl="1"/>
            <a:r>
              <a:rPr lang="en-US" sz="1400" dirty="0"/>
              <a:t>The Data Steward, along with source systems owners and data administrators, is responsible for providing access to the system(s) they control</a:t>
            </a:r>
          </a:p>
          <a:p>
            <a:r>
              <a:rPr lang="en-US" sz="2000" dirty="0"/>
              <a:t>Common concerns and issues WRT data sources &amp; Power BI</a:t>
            </a:r>
          </a:p>
          <a:p>
            <a:pPr lvl="1"/>
            <a:r>
              <a:rPr lang="en-US" sz="1400" dirty="0"/>
              <a:t>This tool makes data proliferation easier (Your giving my users a bigger gun)</a:t>
            </a:r>
          </a:p>
          <a:p>
            <a:pPr lvl="2"/>
            <a:r>
              <a:rPr lang="en-US" sz="1300" dirty="0"/>
              <a:t>For imported data models, Power BI is similar to an Excel spreadsheet; it is a local copy of a data source that has been extracted and potentially transformed/blended with other data sources.  However, the Power BI Service helps reduce data proliferation (emailing spreadsheets and copying charts/graphs into PowerPoint deck.</a:t>
            </a:r>
          </a:p>
          <a:p>
            <a:pPr lvl="2"/>
            <a:r>
              <a:rPr lang="en-US" sz="1300" dirty="0"/>
              <a:t>Power BI provides a level of auditing/monitoring that isn’t available with local spreadsheets (covered later) – which makes it possible to “upgrade” popular data models to an IT-Managed/Enterprise approach in the future</a:t>
            </a:r>
          </a:p>
          <a:p>
            <a:pPr lvl="1"/>
            <a:r>
              <a:rPr lang="en-US" sz="1400" dirty="0"/>
              <a:t>The data is stored in the cloud – I have security, safety, compliance concerns</a:t>
            </a:r>
            <a:endParaRPr lang="en-US" sz="1000" dirty="0"/>
          </a:p>
          <a:p>
            <a:pPr lvl="1"/>
            <a:r>
              <a:rPr lang="en-US" sz="1400" dirty="0"/>
              <a:t>Who has access to this data – how do we secure it</a:t>
            </a:r>
          </a:p>
          <a:p>
            <a:r>
              <a:rPr lang="en-US" sz="2000" dirty="0"/>
              <a:t>To address concerns, consider a set of PBI Desktop “templates” to </a:t>
            </a:r>
          </a:p>
          <a:p>
            <a:pPr lvl="1"/>
            <a:r>
              <a:rPr lang="en-US" sz="1400" dirty="0"/>
              <a:t>Standardize data access patterns/practices </a:t>
            </a:r>
          </a:p>
          <a:p>
            <a:pPr lvl="1"/>
            <a:r>
              <a:rPr lang="en-US" sz="1400" dirty="0"/>
              <a:t>Encourage direct access to authoritative data</a:t>
            </a:r>
          </a:p>
          <a:p>
            <a:r>
              <a:rPr lang="en-US" sz="2000" dirty="0"/>
              <a:t>Consider the use of a “Data Catalog” to make it easier for</a:t>
            </a:r>
          </a:p>
          <a:p>
            <a:pPr lvl="1"/>
            <a:r>
              <a:rPr lang="en-US" sz="1400" dirty="0"/>
              <a:t>Data Stewards to publish and describe authoritative data sources</a:t>
            </a:r>
          </a:p>
          <a:p>
            <a:pPr lvl="1"/>
            <a:r>
              <a:rPr lang="en-US" sz="1400" dirty="0"/>
              <a:t>End-Users to find/consume these data sources</a:t>
            </a:r>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Data Steward</a:t>
            </a:r>
          </a:p>
          <a:p>
            <a:r>
              <a:rPr lang="en-US" sz="2000" dirty="0"/>
              <a:t>Power BI Champion</a:t>
            </a:r>
          </a:p>
        </p:txBody>
      </p:sp>
      <p:sp>
        <p:nvSpPr>
          <p:cNvPr id="5" name="Rectangle 4"/>
          <p:cNvSpPr/>
          <p:nvPr/>
        </p:nvSpPr>
        <p:spPr>
          <a:xfrm>
            <a:off x="3400427" y="6517246"/>
            <a:ext cx="8805862" cy="369332"/>
          </a:xfrm>
          <a:prstGeom prst="rect">
            <a:avLst/>
          </a:prstGeom>
        </p:spPr>
        <p:txBody>
          <a:bodyPr wrap="square">
            <a:spAutoFit/>
          </a:bodyPr>
          <a:lstStyle/>
          <a:p>
            <a:pPr algn="r"/>
            <a:r>
              <a:rPr lang="en-US" dirty="0"/>
              <a:t>https://powerbi.microsoft.com/en-us/documentation/powerbi-desktop-data-sources/</a:t>
            </a:r>
          </a:p>
        </p:txBody>
      </p:sp>
    </p:spTree>
    <p:extLst>
      <p:ext uri="{BB962C8B-B14F-4D97-AF65-F5344CB8AC3E}">
        <p14:creationId xmlns:p14="http://schemas.microsoft.com/office/powerpoint/2010/main" val="11194349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b="1" i="1" dirty="0">
                <a:highlight>
                  <a:srgbClr val="FFFF00"/>
                </a:highlight>
              </a:rPr>
              <a:t>Publishing and Sharing Content - Best Practices</a:t>
            </a:r>
          </a:p>
          <a:p>
            <a:pPr>
              <a:spcBef>
                <a:spcPts val="0"/>
              </a:spcBef>
              <a:spcAft>
                <a:spcPts val="0"/>
              </a:spcAft>
            </a:pPr>
            <a:r>
              <a:rPr lang="en-US" dirty="0"/>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42602362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Overview</a:t>
            </a:r>
          </a:p>
        </p:txBody>
      </p:sp>
      <p:sp>
        <p:nvSpPr>
          <p:cNvPr id="3" name="Text Placeholder 2"/>
          <p:cNvSpPr txBox="1">
            <a:spLocks/>
          </p:cNvSpPr>
          <p:nvPr/>
        </p:nvSpPr>
        <p:spPr>
          <a:xfrm>
            <a:off x="269240" y="1365832"/>
            <a:ext cx="11655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How data &amp; reports get into the Power BI Service</a:t>
            </a:r>
          </a:p>
          <a:p>
            <a:pPr lvl="1"/>
            <a:r>
              <a:rPr lang="en-US" sz="1400" dirty="0"/>
              <a:t>Discover Content (“Apps”)</a:t>
            </a:r>
          </a:p>
          <a:p>
            <a:pPr lvl="2"/>
            <a:r>
              <a:rPr lang="en-US" sz="1300" dirty="0"/>
              <a:t>My Organization</a:t>
            </a:r>
          </a:p>
          <a:p>
            <a:pPr lvl="2"/>
            <a:r>
              <a:rPr lang="en-US" sz="1300" dirty="0"/>
              <a:t>Services</a:t>
            </a:r>
          </a:p>
          <a:p>
            <a:pPr lvl="1"/>
            <a:r>
              <a:rPr lang="en-US" sz="1400" dirty="0"/>
              <a:t>Create new content (Power BI Desktop / Excel)</a:t>
            </a:r>
          </a:p>
          <a:p>
            <a:pPr lvl="2"/>
            <a:r>
              <a:rPr lang="en-US" sz="1300" dirty="0"/>
              <a:t>Files  - upload .</a:t>
            </a:r>
            <a:r>
              <a:rPr lang="en-US" sz="1300" dirty="0" err="1"/>
              <a:t>pbix</a:t>
            </a:r>
            <a:r>
              <a:rPr lang="en-US" sz="1300" dirty="0"/>
              <a:t> file (alternative to publishing from Desktop)</a:t>
            </a:r>
          </a:p>
          <a:p>
            <a:pPr lvl="2"/>
            <a:r>
              <a:rPr lang="en-US" sz="1300" dirty="0"/>
              <a:t>Databases – don’t use!</a:t>
            </a:r>
          </a:p>
          <a:p>
            <a:pPr lvl="2"/>
            <a:r>
              <a:rPr lang="en-US" sz="1300" dirty="0"/>
              <a:t>Dataflows – (Power Query data prep in the Service)</a:t>
            </a:r>
          </a:p>
          <a:p>
            <a:pPr lvl="2"/>
            <a:r>
              <a:rPr lang="en-US" sz="1300" dirty="0"/>
              <a:t>Build on existing (published) datasets</a:t>
            </a:r>
          </a:p>
          <a:p>
            <a:r>
              <a:rPr lang="en-US" sz="2000" dirty="0"/>
              <a:t>Where to Publish</a:t>
            </a:r>
          </a:p>
          <a:p>
            <a:pPr lvl="1"/>
            <a:r>
              <a:rPr lang="en-US" sz="1400" dirty="0"/>
              <a:t>My Workspace</a:t>
            </a:r>
          </a:p>
          <a:p>
            <a:pPr lvl="1"/>
            <a:r>
              <a:rPr lang="en-US" sz="1400" dirty="0"/>
              <a:t>App Workspace</a:t>
            </a:r>
          </a:p>
          <a:p>
            <a:r>
              <a:rPr lang="en-US" sz="2000" dirty="0"/>
              <a:t>What gets Published</a:t>
            </a:r>
          </a:p>
          <a:p>
            <a:pPr lvl="1"/>
            <a:r>
              <a:rPr lang="en-US" sz="1400" dirty="0"/>
              <a:t>Dataset (Imported or Live Connection)</a:t>
            </a:r>
          </a:p>
          <a:p>
            <a:pPr lvl="1"/>
            <a:r>
              <a:rPr lang="en-US" sz="1400" dirty="0"/>
              <a:t>Report</a:t>
            </a:r>
          </a:p>
          <a:p>
            <a:r>
              <a:rPr lang="en-US" sz="2200" dirty="0"/>
              <a:t>What you can create (after publishing initial content)</a:t>
            </a:r>
          </a:p>
          <a:p>
            <a:pPr lvl="1"/>
            <a:r>
              <a:rPr lang="en-US" sz="1400" dirty="0"/>
              <a:t>Additional Reports / Dashboards  </a:t>
            </a:r>
          </a:p>
          <a:p>
            <a:pPr lvl="1"/>
            <a:r>
              <a:rPr lang="en-US" sz="1400" dirty="0"/>
              <a:t>Apps and/or “published” datasets</a:t>
            </a:r>
          </a:p>
          <a:p>
            <a:endParaRPr lang="en-US" sz="20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pic>
        <p:nvPicPr>
          <p:cNvPr id="8" name="Picture 7" descr="Graphical user interface, application&#10;&#10;Description automatically generated">
            <a:extLst>
              <a:ext uri="{FF2B5EF4-FFF2-40B4-BE49-F238E27FC236}">
                <a16:creationId xmlns:a16="http://schemas.microsoft.com/office/drawing/2014/main" id="{E65A4E61-3798-470D-977E-C2B27A535015}"/>
              </a:ext>
            </a:extLst>
          </p:cNvPr>
          <p:cNvPicPr>
            <a:picLocks noChangeAspect="1"/>
          </p:cNvPicPr>
          <p:nvPr/>
        </p:nvPicPr>
        <p:blipFill>
          <a:blip r:embed="rId3"/>
          <a:stretch>
            <a:fillRect/>
          </a:stretch>
        </p:blipFill>
        <p:spPr>
          <a:xfrm>
            <a:off x="5300506" y="1761191"/>
            <a:ext cx="6717817" cy="3798711"/>
          </a:xfrm>
          <a:prstGeom prst="rect">
            <a:avLst/>
          </a:prstGeom>
        </p:spPr>
      </p:pic>
    </p:spTree>
    <p:extLst>
      <p:ext uri="{BB962C8B-B14F-4D97-AF65-F5344CB8AC3E}">
        <p14:creationId xmlns:p14="http://schemas.microsoft.com/office/powerpoint/2010/main" val="40169932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Different Sharing Options</a:t>
            </a:r>
          </a:p>
        </p:txBody>
      </p:sp>
      <p:sp>
        <p:nvSpPr>
          <p:cNvPr id="3" name="Text Placeholder 2"/>
          <p:cNvSpPr txBox="1">
            <a:spLocks/>
          </p:cNvSpPr>
          <p:nvPr/>
        </p:nvSpPr>
        <p:spPr>
          <a:xfrm>
            <a:off x="269241" y="1365832"/>
            <a:ext cx="5542184"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Share a Dashboard / (Share a Report)</a:t>
            </a:r>
          </a:p>
          <a:p>
            <a:pPr lvl="1"/>
            <a:r>
              <a:rPr lang="en-US" sz="1400" dirty="0"/>
              <a:t>Share via a list of email addresses (</a:t>
            </a:r>
            <a:r>
              <a:rPr lang="en-US" sz="1400" b="1" dirty="0"/>
              <a:t>new</a:t>
            </a:r>
            <a:r>
              <a:rPr lang="en-US" sz="1400" dirty="0"/>
              <a:t> – security groups)</a:t>
            </a:r>
          </a:p>
          <a:p>
            <a:pPr lvl="1"/>
            <a:r>
              <a:rPr lang="en-US" sz="1400" dirty="0"/>
              <a:t>Recommendation – Use Sparingly.  Monitor for usage and choose different approach for larger audiences</a:t>
            </a:r>
          </a:p>
          <a:p>
            <a:r>
              <a:rPr lang="en-US" sz="2000" dirty="0"/>
              <a:t>Use an App Workspace</a:t>
            </a:r>
          </a:p>
          <a:p>
            <a:pPr lvl="1"/>
            <a:r>
              <a:rPr lang="en-US" sz="1400" dirty="0"/>
              <a:t>Add admins and members/contributors/viewer to a workspace; deploy content directly to the workspace – no “publishing” or explicit sharing necessary</a:t>
            </a:r>
          </a:p>
          <a:p>
            <a:pPr lvl="1"/>
            <a:r>
              <a:rPr lang="en-US" sz="1400" dirty="0"/>
              <a:t>Note – members can have read-only or edit rights</a:t>
            </a:r>
          </a:p>
          <a:p>
            <a:r>
              <a:rPr lang="en-US" sz="2000" dirty="0"/>
              <a:t>Publish an App</a:t>
            </a:r>
          </a:p>
          <a:p>
            <a:pPr lvl="1"/>
            <a:r>
              <a:rPr lang="en-US" sz="1400" dirty="0"/>
              <a:t>You can select what workspace content is included in an App (but currently only 1 App per workspace)</a:t>
            </a:r>
          </a:p>
          <a:p>
            <a:pPr lvl="1"/>
            <a:r>
              <a:rPr lang="en-US" sz="1400" dirty="0"/>
              <a:t>User can customize with report filters or by saving a report copy to their workspace</a:t>
            </a:r>
            <a:r>
              <a:rPr lang="en-US" sz="1050" dirty="0"/>
              <a:t>  </a:t>
            </a:r>
          </a:p>
          <a:p>
            <a:r>
              <a:rPr lang="en-US" sz="1850" dirty="0"/>
              <a:t>Share a Dataset</a:t>
            </a:r>
          </a:p>
          <a:p>
            <a:pPr lvl="1"/>
            <a:r>
              <a:rPr lang="en-US" sz="1400" dirty="0"/>
              <a:t>Let users create their own reports in PBI Desktop and other workspaces</a:t>
            </a:r>
          </a:p>
          <a:p>
            <a:pPr lvl="1"/>
            <a:r>
              <a:rPr lang="en-US" sz="1400" dirty="0"/>
              <a:t>Users can extend dataset with additional measures, composite models</a:t>
            </a:r>
          </a:p>
          <a:p>
            <a:pPr lvl="1"/>
            <a:endParaRPr lang="en-US" sz="1400" dirty="0"/>
          </a:p>
          <a:p>
            <a:pPr lvl="1"/>
            <a:endParaRPr lang="en-US" sz="12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pic>
        <p:nvPicPr>
          <p:cNvPr id="5" name="Picture 4"/>
          <p:cNvPicPr>
            <a:picLocks noChangeAspect="1"/>
          </p:cNvPicPr>
          <p:nvPr/>
        </p:nvPicPr>
        <p:blipFill>
          <a:blip r:embed="rId3"/>
          <a:stretch>
            <a:fillRect/>
          </a:stretch>
        </p:blipFill>
        <p:spPr>
          <a:xfrm>
            <a:off x="6097160" y="1341647"/>
            <a:ext cx="5999829" cy="3374904"/>
          </a:xfrm>
          <a:prstGeom prst="rect">
            <a:avLst/>
          </a:prstGeom>
        </p:spPr>
      </p:pic>
      <p:pic>
        <p:nvPicPr>
          <p:cNvPr id="6" name="Picture 5"/>
          <p:cNvPicPr>
            <a:picLocks noChangeAspect="1"/>
          </p:cNvPicPr>
          <p:nvPr/>
        </p:nvPicPr>
        <p:blipFill>
          <a:blip r:embed="rId4"/>
          <a:stretch>
            <a:fillRect/>
          </a:stretch>
        </p:blipFill>
        <p:spPr>
          <a:xfrm>
            <a:off x="10388126" y="1787243"/>
            <a:ext cx="1730533" cy="2829634"/>
          </a:xfrm>
          <a:prstGeom prst="rect">
            <a:avLst/>
          </a:prstGeom>
        </p:spPr>
      </p:pic>
      <p:pic>
        <p:nvPicPr>
          <p:cNvPr id="8" name="Picture 7"/>
          <p:cNvPicPr>
            <a:picLocks noChangeAspect="1"/>
          </p:cNvPicPr>
          <p:nvPr/>
        </p:nvPicPr>
        <p:blipFill>
          <a:blip r:embed="rId5"/>
          <a:stretch>
            <a:fillRect/>
          </a:stretch>
        </p:blipFill>
        <p:spPr>
          <a:xfrm>
            <a:off x="6097835" y="1616208"/>
            <a:ext cx="5999829" cy="3374904"/>
          </a:xfrm>
          <a:prstGeom prst="rect">
            <a:avLst/>
          </a:prstGeom>
        </p:spPr>
      </p:pic>
      <p:pic>
        <p:nvPicPr>
          <p:cNvPr id="9" name="Picture 8"/>
          <p:cNvPicPr>
            <a:picLocks noChangeAspect="1"/>
          </p:cNvPicPr>
          <p:nvPr/>
        </p:nvPicPr>
        <p:blipFill>
          <a:blip r:embed="rId6"/>
          <a:stretch>
            <a:fillRect/>
          </a:stretch>
        </p:blipFill>
        <p:spPr>
          <a:xfrm>
            <a:off x="6097160" y="1627548"/>
            <a:ext cx="5999829" cy="3374904"/>
          </a:xfrm>
          <a:prstGeom prst="rect">
            <a:avLst/>
          </a:prstGeom>
        </p:spPr>
      </p:pic>
      <p:pic>
        <p:nvPicPr>
          <p:cNvPr id="11" name="Picture 10"/>
          <p:cNvPicPr>
            <a:picLocks noChangeAspect="1"/>
          </p:cNvPicPr>
          <p:nvPr/>
        </p:nvPicPr>
        <p:blipFill>
          <a:blip r:embed="rId7"/>
          <a:stretch>
            <a:fillRect/>
          </a:stretch>
        </p:blipFill>
        <p:spPr>
          <a:xfrm>
            <a:off x="6097160" y="1634252"/>
            <a:ext cx="5999829" cy="3374904"/>
          </a:xfrm>
          <a:prstGeom prst="rect">
            <a:avLst/>
          </a:prstGeom>
        </p:spPr>
      </p:pic>
      <p:pic>
        <p:nvPicPr>
          <p:cNvPr id="12" name="Picture 11"/>
          <p:cNvPicPr>
            <a:picLocks noChangeAspect="1"/>
          </p:cNvPicPr>
          <p:nvPr/>
        </p:nvPicPr>
        <p:blipFill>
          <a:blip r:embed="rId8"/>
          <a:stretch>
            <a:fillRect/>
          </a:stretch>
        </p:blipFill>
        <p:spPr>
          <a:xfrm>
            <a:off x="6104691" y="1624556"/>
            <a:ext cx="5999829" cy="3374904"/>
          </a:xfrm>
          <a:prstGeom prst="rect">
            <a:avLst/>
          </a:prstGeom>
        </p:spPr>
      </p:pic>
      <p:pic>
        <p:nvPicPr>
          <p:cNvPr id="13" name="Picture 12"/>
          <p:cNvPicPr>
            <a:picLocks noChangeAspect="1"/>
          </p:cNvPicPr>
          <p:nvPr/>
        </p:nvPicPr>
        <p:blipFill>
          <a:blip r:embed="rId9"/>
          <a:stretch>
            <a:fillRect/>
          </a:stretch>
        </p:blipFill>
        <p:spPr>
          <a:xfrm>
            <a:off x="6095259" y="1621564"/>
            <a:ext cx="6009261" cy="3380209"/>
          </a:xfrm>
          <a:prstGeom prst="rect">
            <a:avLst/>
          </a:prstGeom>
        </p:spPr>
      </p:pic>
      <p:pic>
        <p:nvPicPr>
          <p:cNvPr id="14" name="Picture 13"/>
          <p:cNvPicPr>
            <a:picLocks noChangeAspect="1"/>
          </p:cNvPicPr>
          <p:nvPr/>
        </p:nvPicPr>
        <p:blipFill>
          <a:blip r:embed="rId10"/>
          <a:stretch>
            <a:fillRect/>
          </a:stretch>
        </p:blipFill>
        <p:spPr>
          <a:xfrm>
            <a:off x="6104690" y="1628810"/>
            <a:ext cx="5989344" cy="3369006"/>
          </a:xfrm>
          <a:prstGeom prst="rect">
            <a:avLst/>
          </a:prstGeom>
        </p:spPr>
      </p:pic>
      <p:pic>
        <p:nvPicPr>
          <p:cNvPr id="15" name="Picture 14"/>
          <p:cNvPicPr>
            <a:picLocks noChangeAspect="1"/>
          </p:cNvPicPr>
          <p:nvPr/>
        </p:nvPicPr>
        <p:blipFill>
          <a:blip r:embed="rId11"/>
          <a:stretch>
            <a:fillRect/>
          </a:stretch>
        </p:blipFill>
        <p:spPr>
          <a:xfrm>
            <a:off x="6101735" y="1631302"/>
            <a:ext cx="5992299" cy="3370669"/>
          </a:xfrm>
          <a:prstGeom prst="rect">
            <a:avLst/>
          </a:prstGeom>
        </p:spPr>
      </p:pic>
      <p:pic>
        <p:nvPicPr>
          <p:cNvPr id="17" name="Picture 16"/>
          <p:cNvPicPr>
            <a:picLocks noChangeAspect="1"/>
          </p:cNvPicPr>
          <p:nvPr/>
        </p:nvPicPr>
        <p:blipFill>
          <a:blip r:embed="rId12"/>
          <a:stretch>
            <a:fillRect/>
          </a:stretch>
        </p:blipFill>
        <p:spPr>
          <a:xfrm>
            <a:off x="6091131" y="1628402"/>
            <a:ext cx="6013353" cy="3382511"/>
          </a:xfrm>
          <a:prstGeom prst="rect">
            <a:avLst/>
          </a:prstGeom>
        </p:spPr>
      </p:pic>
      <p:sp>
        <p:nvSpPr>
          <p:cNvPr id="4" name="Rectangle 3">
            <a:extLst>
              <a:ext uri="{FF2B5EF4-FFF2-40B4-BE49-F238E27FC236}">
                <a16:creationId xmlns:a16="http://schemas.microsoft.com/office/drawing/2014/main" id="{ADE445CF-E562-4308-8DEF-0CD351A700FF}"/>
              </a:ext>
            </a:extLst>
          </p:cNvPr>
          <p:cNvSpPr/>
          <p:nvPr/>
        </p:nvSpPr>
        <p:spPr>
          <a:xfrm>
            <a:off x="6057900" y="5311300"/>
            <a:ext cx="6060759" cy="1323439"/>
          </a:xfrm>
          <a:prstGeom prst="rect">
            <a:avLst/>
          </a:prstGeom>
        </p:spPr>
        <p:txBody>
          <a:bodyPr wrap="square">
            <a:spAutoFit/>
          </a:bodyPr>
          <a:lstStyle/>
          <a:p>
            <a:r>
              <a:rPr lang="en-US" sz="1600" dirty="0">
                <a:solidFill>
                  <a:srgbClr val="000000"/>
                </a:solidFill>
                <a:latin typeface="Segoe UI Light" panose="020B0502040204020203" pitchFamily="34" charset="0"/>
                <a:cs typeface="Segoe UI Light" panose="020B0502040204020203" pitchFamily="34" charset="0"/>
              </a:rPr>
              <a:t>*Users can get your apps in a few different ways:</a:t>
            </a:r>
          </a:p>
          <a:p>
            <a:pPr marL="285750" indent="-285750">
              <a:buFont typeface="Arial" panose="020B0604020202020204" pitchFamily="34" charset="0"/>
              <a:buChar char="•"/>
            </a:pPr>
            <a:r>
              <a:rPr lang="en-US" sz="1600" dirty="0">
                <a:solidFill>
                  <a:srgbClr val="000000"/>
                </a:solidFill>
                <a:latin typeface="Segoe UI Light" panose="020B0502040204020203" pitchFamily="34" charset="0"/>
                <a:cs typeface="Segoe UI Light" panose="020B0502040204020203" pitchFamily="34" charset="0"/>
              </a:rPr>
              <a:t>They can find and install your app from Microsoft AppSource</a:t>
            </a:r>
          </a:p>
          <a:p>
            <a:pPr marL="285750" indent="-285750">
              <a:buFont typeface="Arial" panose="020B0604020202020204" pitchFamily="34" charset="0"/>
              <a:buChar char="•"/>
            </a:pPr>
            <a:r>
              <a:rPr lang="en-US" sz="1600" dirty="0">
                <a:solidFill>
                  <a:srgbClr val="000000"/>
                </a:solidFill>
                <a:latin typeface="Segoe UI Light" panose="020B0502040204020203" pitchFamily="34" charset="0"/>
                <a:cs typeface="Segoe UI Light" panose="020B0502040204020203" pitchFamily="34" charset="0"/>
              </a:rPr>
              <a:t>You can send them a direct link.</a:t>
            </a:r>
          </a:p>
          <a:p>
            <a:pPr marL="285750" indent="-285750">
              <a:buFont typeface="Arial" panose="020B0604020202020204" pitchFamily="34" charset="0"/>
              <a:buChar char="•"/>
            </a:pPr>
            <a:r>
              <a:rPr lang="en-US" sz="1600" dirty="0">
                <a:solidFill>
                  <a:srgbClr val="000000"/>
                </a:solidFill>
                <a:latin typeface="Segoe UI Light" panose="020B0502040204020203" pitchFamily="34" charset="0"/>
                <a:cs typeface="Segoe UI Light" panose="020B0502040204020203" pitchFamily="34" charset="0"/>
              </a:rPr>
              <a:t>You can install it automatically in your coworkers' Power BI accounts if your Power BI administrator gives you permission.</a:t>
            </a:r>
            <a:endParaRPr lang="en-US" sz="1600" b="0" i="0" u="none" strike="noStrike" dirty="0">
              <a:solidFill>
                <a:srgbClr val="000000"/>
              </a:solidFill>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27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V2 App Workspaces</a:t>
            </a:r>
          </a:p>
        </p:txBody>
      </p:sp>
      <p:sp>
        <p:nvSpPr>
          <p:cNvPr id="3" name="Text Placeholder 2"/>
          <p:cNvSpPr txBox="1">
            <a:spLocks/>
          </p:cNvSpPr>
          <p:nvPr/>
        </p:nvSpPr>
        <p:spPr>
          <a:xfrm>
            <a:off x="269241" y="1365832"/>
            <a:ext cx="6206102"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As of April 2019, the “new workspace” experience is available in Power BI</a:t>
            </a:r>
          </a:p>
          <a:p>
            <a:pPr lvl="1"/>
            <a:r>
              <a:rPr lang="en-US" sz="1400" dirty="0"/>
              <a:t>Assign workspace roles to user groups: security groups, distribution lists, Office 365 groups, and individuals.</a:t>
            </a:r>
          </a:p>
          <a:p>
            <a:pPr lvl="1"/>
            <a:r>
              <a:rPr lang="en-US" sz="1400" dirty="0"/>
              <a:t>Create a workspace in Power BI without creating an Office 365 group.</a:t>
            </a:r>
          </a:p>
          <a:p>
            <a:pPr lvl="1"/>
            <a:r>
              <a:rPr lang="en-US" sz="1400" dirty="0"/>
              <a:t>Use more granular workspaces roles for more flexible permissions management in a workspace.</a:t>
            </a:r>
          </a:p>
          <a:p>
            <a:r>
              <a:rPr lang="en-US" sz="2000" dirty="0"/>
              <a:t>Plan to use the new workspaces when possible (see existing limitations per the URL below)</a:t>
            </a:r>
          </a:p>
          <a:p>
            <a:r>
              <a:rPr lang="en-US" sz="2000" dirty="0"/>
              <a:t>New Workspace roles </a:t>
            </a:r>
            <a:r>
              <a:rPr lang="en-US" sz="2000" dirty="0">
                <a:sym typeface="Wingdings" panose="05000000000000000000" pitchFamily="2" charset="2"/>
              </a:rPr>
              <a:t></a:t>
            </a:r>
          </a:p>
          <a:p>
            <a:r>
              <a:rPr lang="en-US" sz="2000" dirty="0">
                <a:sym typeface="Wingdings" panose="05000000000000000000" pitchFamily="2" charset="2"/>
              </a:rPr>
              <a:t>What should a workspace contain?  A few ideas…**</a:t>
            </a:r>
            <a:endParaRPr lang="en-US" sz="20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4" name="Rectangle 3">
            <a:extLst>
              <a:ext uri="{FF2B5EF4-FFF2-40B4-BE49-F238E27FC236}">
                <a16:creationId xmlns:a16="http://schemas.microsoft.com/office/drawing/2014/main" id="{1922BE70-C71F-4554-86B6-641004A9DB4E}"/>
              </a:ext>
            </a:extLst>
          </p:cNvPr>
          <p:cNvSpPr/>
          <p:nvPr/>
        </p:nvSpPr>
        <p:spPr>
          <a:xfrm>
            <a:off x="269240" y="6442174"/>
            <a:ext cx="11749193" cy="307777"/>
          </a:xfrm>
          <a:prstGeom prst="rect">
            <a:avLst/>
          </a:prstGeom>
        </p:spPr>
        <p:txBody>
          <a:bodyPr wrap="square">
            <a:spAutoFit/>
          </a:bodyPr>
          <a:lstStyle/>
          <a:p>
            <a:r>
              <a:rPr lang="en-US" sz="1400" dirty="0"/>
              <a:t>https://docs.microsoft.com/en-us/power-bi/service-create-the-new-workspaces</a:t>
            </a:r>
          </a:p>
        </p:txBody>
      </p:sp>
      <p:pic>
        <p:nvPicPr>
          <p:cNvPr id="10" name="Picture 9">
            <a:extLst>
              <a:ext uri="{FF2B5EF4-FFF2-40B4-BE49-F238E27FC236}">
                <a16:creationId xmlns:a16="http://schemas.microsoft.com/office/drawing/2014/main" id="{C1B08A1C-45B0-4D6F-AFC1-BDD23217BD0F}"/>
              </a:ext>
            </a:extLst>
          </p:cNvPr>
          <p:cNvPicPr>
            <a:picLocks noChangeAspect="1"/>
          </p:cNvPicPr>
          <p:nvPr/>
        </p:nvPicPr>
        <p:blipFill>
          <a:blip r:embed="rId3"/>
          <a:stretch>
            <a:fillRect/>
          </a:stretch>
        </p:blipFill>
        <p:spPr>
          <a:xfrm>
            <a:off x="6475343" y="1774888"/>
            <a:ext cx="5816048" cy="2493517"/>
          </a:xfrm>
          <a:prstGeom prst="rect">
            <a:avLst/>
          </a:prstGeom>
        </p:spPr>
      </p:pic>
      <p:sp>
        <p:nvSpPr>
          <p:cNvPr id="18" name="Text Placeholder 2">
            <a:extLst>
              <a:ext uri="{FF2B5EF4-FFF2-40B4-BE49-F238E27FC236}">
                <a16:creationId xmlns:a16="http://schemas.microsoft.com/office/drawing/2014/main" id="{5B0A6D10-B3C4-4139-ACE7-2C052EAB0F17}"/>
              </a:ext>
            </a:extLst>
          </p:cNvPr>
          <p:cNvSpPr txBox="1">
            <a:spLocks/>
          </p:cNvSpPr>
          <p:nvPr/>
        </p:nvSpPr>
        <p:spPr>
          <a:xfrm>
            <a:off x="6475343" y="1365832"/>
            <a:ext cx="3230990" cy="546932"/>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New Workspace roles*</a:t>
            </a:r>
          </a:p>
        </p:txBody>
      </p:sp>
      <p:sp>
        <p:nvSpPr>
          <p:cNvPr id="19" name="Rectangle 18">
            <a:extLst>
              <a:ext uri="{FF2B5EF4-FFF2-40B4-BE49-F238E27FC236}">
                <a16:creationId xmlns:a16="http://schemas.microsoft.com/office/drawing/2014/main" id="{B3367150-E1D9-4416-94DE-9F69FC8DB915}"/>
              </a:ext>
            </a:extLst>
          </p:cNvPr>
          <p:cNvSpPr/>
          <p:nvPr/>
        </p:nvSpPr>
        <p:spPr>
          <a:xfrm>
            <a:off x="6513779" y="4338907"/>
            <a:ext cx="4326634" cy="307777"/>
          </a:xfrm>
          <a:prstGeom prst="rect">
            <a:avLst/>
          </a:prstGeom>
        </p:spPr>
        <p:txBody>
          <a:bodyPr wrap="none">
            <a:spAutoFit/>
          </a:bodyPr>
          <a:lstStyle/>
          <a:p>
            <a:r>
              <a:rPr lang="en-US" sz="1400" dirty="0"/>
              <a:t>*Viewer role now available as well (read-only access)</a:t>
            </a:r>
          </a:p>
        </p:txBody>
      </p:sp>
      <p:sp>
        <p:nvSpPr>
          <p:cNvPr id="20" name="Rectangle 19">
            <a:extLst>
              <a:ext uri="{FF2B5EF4-FFF2-40B4-BE49-F238E27FC236}">
                <a16:creationId xmlns:a16="http://schemas.microsoft.com/office/drawing/2014/main" id="{070B48B6-C8C2-4DC5-867A-8311A8863007}"/>
              </a:ext>
            </a:extLst>
          </p:cNvPr>
          <p:cNvSpPr/>
          <p:nvPr/>
        </p:nvSpPr>
        <p:spPr>
          <a:xfrm>
            <a:off x="7417886" y="6411397"/>
            <a:ext cx="3762184" cy="307777"/>
          </a:xfrm>
          <a:prstGeom prst="rect">
            <a:avLst/>
          </a:prstGeom>
        </p:spPr>
        <p:txBody>
          <a:bodyPr wrap="none">
            <a:spAutoFit/>
          </a:bodyPr>
          <a:lstStyle/>
          <a:p>
            <a:r>
              <a:rPr lang="en-US" sz="1400" dirty="0"/>
              <a:t>**</a:t>
            </a:r>
            <a:r>
              <a:rPr lang="en-US" sz="1400" dirty="0" err="1"/>
              <a:t>pg</a:t>
            </a:r>
            <a:r>
              <a:rPr lang="en-US" sz="1400" dirty="0"/>
              <a:t> 107, Enterprise Deployment Whitepaper</a:t>
            </a:r>
          </a:p>
        </p:txBody>
      </p:sp>
      <p:pic>
        <p:nvPicPr>
          <p:cNvPr id="21" name="Picture 20">
            <a:extLst>
              <a:ext uri="{FF2B5EF4-FFF2-40B4-BE49-F238E27FC236}">
                <a16:creationId xmlns:a16="http://schemas.microsoft.com/office/drawing/2014/main" id="{616406D1-8831-4F6B-9F97-3FD4FEE5A913}"/>
              </a:ext>
            </a:extLst>
          </p:cNvPr>
          <p:cNvPicPr>
            <a:picLocks noChangeAspect="1"/>
          </p:cNvPicPr>
          <p:nvPr/>
        </p:nvPicPr>
        <p:blipFill>
          <a:blip r:embed="rId4"/>
          <a:stretch>
            <a:fillRect/>
          </a:stretch>
        </p:blipFill>
        <p:spPr>
          <a:xfrm>
            <a:off x="427179" y="4798430"/>
            <a:ext cx="5716657" cy="1555416"/>
          </a:xfrm>
          <a:prstGeom prst="rect">
            <a:avLst/>
          </a:prstGeom>
        </p:spPr>
      </p:pic>
    </p:spTree>
    <p:extLst>
      <p:ext uri="{BB962C8B-B14F-4D97-AF65-F5344CB8AC3E}">
        <p14:creationId xmlns:p14="http://schemas.microsoft.com/office/powerpoint/2010/main" val="28644469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sz="2800" dirty="0"/>
              <a:t>This material was originally developed in 2017</a:t>
            </a:r>
          </a:p>
          <a:p>
            <a:pPr lvl="1">
              <a:spcAft>
                <a:spcPts val="0"/>
              </a:spcAft>
            </a:pPr>
            <a:r>
              <a:rPr lang="en-US" sz="2000" dirty="0"/>
              <a:t>It is intended to be delivered as a 1-day workshop (instructor led – with demos, no formal hands-on activities)</a:t>
            </a:r>
          </a:p>
          <a:p>
            <a:pPr lvl="1">
              <a:spcAft>
                <a:spcPts val="0"/>
              </a:spcAft>
            </a:pPr>
            <a:r>
              <a:rPr lang="en-US" sz="2000" dirty="0"/>
              <a:t>I periodically maintain/refresh this material – please check the GitHub repository for updates, </a:t>
            </a:r>
            <a:r>
              <a:rPr lang="en-US" sz="2000" dirty="0">
                <a:hlinkClick r:id="rId3"/>
              </a:rPr>
              <a:t>https://github.com/tylerchessman/PBIEnterpriseDeploymentWorkshop</a:t>
            </a:r>
            <a:r>
              <a:rPr lang="en-US" sz="2000" dirty="0"/>
              <a:t> </a:t>
            </a:r>
          </a:p>
          <a:p>
            <a:pPr marL="182880" lvl="1" indent="0">
              <a:spcAft>
                <a:spcPts val="0"/>
              </a:spcAft>
              <a:buNone/>
            </a:pPr>
            <a:endParaRPr lang="en-US" sz="2000" dirty="0"/>
          </a:p>
          <a:p>
            <a:pPr>
              <a:spcBef>
                <a:spcPts val="0"/>
              </a:spcBef>
              <a:spcAft>
                <a:spcPts val="0"/>
              </a:spcAft>
            </a:pPr>
            <a:r>
              <a:rPr lang="en-US" sz="2800" dirty="0"/>
              <a:t>Additional resources are also available, including</a:t>
            </a:r>
          </a:p>
          <a:p>
            <a:pPr lvl="1">
              <a:spcAft>
                <a:spcPts val="0"/>
              </a:spcAft>
            </a:pPr>
            <a:r>
              <a:rPr lang="en-US" sz="2000" dirty="0"/>
              <a:t>Planning a Power BI Enterprise Deployment - </a:t>
            </a:r>
            <a:r>
              <a:rPr lang="en-US" sz="1600" dirty="0">
                <a:hlinkClick r:id="rId4"/>
              </a:rPr>
              <a:t>Power BI enterprise deployment whitepaper - Power BI | Microsoft Docs</a:t>
            </a:r>
            <a:endParaRPr lang="en-US" sz="2000" dirty="0"/>
          </a:p>
          <a:p>
            <a:pPr lvl="1">
              <a:spcAft>
                <a:spcPts val="0"/>
              </a:spcAft>
            </a:pPr>
            <a:r>
              <a:rPr lang="en-US" sz="2000" dirty="0"/>
              <a:t>Power BI Premium Planning and Deployment - </a:t>
            </a:r>
            <a:r>
              <a:rPr lang="en-US" sz="1600" dirty="0">
                <a:hlinkClick r:id="rId5"/>
              </a:rPr>
              <a:t>Deploying and Managing Power BI Premium Capacities - Power BI | Microsoft Docs</a:t>
            </a:r>
            <a:endParaRPr lang="en-US" sz="2000" dirty="0"/>
          </a:p>
          <a:p>
            <a:pPr lvl="1">
              <a:spcAft>
                <a:spcPts val="0"/>
              </a:spcAft>
            </a:pPr>
            <a:r>
              <a:rPr lang="en-US" sz="2000" dirty="0"/>
              <a:t>Power BI Adoption Framework/guidance</a:t>
            </a:r>
          </a:p>
          <a:p>
            <a:pPr lvl="2">
              <a:spcAft>
                <a:spcPts val="0"/>
              </a:spcAft>
            </a:pPr>
            <a:r>
              <a:rPr lang="en-US" sz="1800" dirty="0"/>
              <a:t>Power BI Adoption Framework that includes a series of PowerPoint decks and videos, </a:t>
            </a:r>
            <a:r>
              <a:rPr lang="en-US" sz="1800" u="sng" dirty="0">
                <a:solidFill>
                  <a:srgbClr val="0563C1"/>
                </a:solidFill>
                <a:effectLst/>
                <a:ea typeface="Times New Roman" panose="02020603050405020304" pitchFamily="18" charset="0"/>
                <a:hlinkClick r:id="rId6"/>
              </a:rPr>
              <a:t>https://github.com/pbiaf</a:t>
            </a:r>
            <a:r>
              <a:rPr lang="en-US" sz="1800" dirty="0">
                <a:effectLst/>
                <a:ea typeface="Times New Roman" panose="02020603050405020304" pitchFamily="18" charset="0"/>
              </a:rPr>
              <a:t> </a:t>
            </a:r>
          </a:p>
          <a:p>
            <a:pPr lvl="2">
              <a:spcAft>
                <a:spcPts val="0"/>
              </a:spcAft>
            </a:pPr>
            <a:r>
              <a:rPr lang="en-US" sz="1800" dirty="0"/>
              <a:t>Update (June 2021) – Power BI adoption roadmap, </a:t>
            </a:r>
            <a:r>
              <a:rPr lang="en-US" sz="1800" dirty="0">
                <a:hlinkClick r:id="rId7"/>
              </a:rPr>
              <a:t>Power BI adoption roadmap - Power BI | Microsoft Docs</a:t>
            </a:r>
            <a:endParaRPr lang="en-US" sz="1800" dirty="0"/>
          </a:p>
          <a:p>
            <a:pPr lvl="1">
              <a:spcAft>
                <a:spcPts val="0"/>
              </a:spcAft>
            </a:pPr>
            <a:r>
              <a:rPr lang="en-US" sz="2000" dirty="0"/>
              <a:t>Please refer to the Power BI Whitepapers web-page for additional resources: </a:t>
            </a:r>
            <a:r>
              <a:rPr lang="en-US" sz="2000" dirty="0">
                <a:hlinkClick r:id="rId8"/>
              </a:rPr>
              <a:t>https://docs.microsoft.com/en-us/power-bi/guidance/whitepapers</a:t>
            </a:r>
            <a:r>
              <a:rPr lang="en-US" sz="2000" dirty="0"/>
              <a:t> </a:t>
            </a:r>
          </a:p>
          <a:p>
            <a:pPr lvl="1">
              <a:spcAft>
                <a:spcPts val="0"/>
              </a:spcAft>
            </a:pPr>
            <a:endParaRPr lang="en-US" sz="2200" dirty="0"/>
          </a:p>
          <a:p>
            <a:pPr>
              <a:spcBef>
                <a:spcPts val="0"/>
              </a:spcBef>
              <a:spcAft>
                <a:spcPts val="0"/>
              </a:spcAft>
            </a:pPr>
            <a:endParaRPr lang="en-US" sz="2800" dirty="0"/>
          </a:p>
        </p:txBody>
      </p:sp>
    </p:spTree>
    <p:extLst>
      <p:ext uri="{BB962C8B-B14F-4D97-AF65-F5344CB8AC3E}">
        <p14:creationId xmlns:p14="http://schemas.microsoft.com/office/powerpoint/2010/main" val="34706348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Publishing and Sharing Content</a:t>
            </a:r>
            <a:br>
              <a:rPr lang="en-US" dirty="0"/>
            </a:br>
            <a:r>
              <a:rPr lang="en-US" sz="3200" dirty="0">
                <a:solidFill>
                  <a:schemeClr val="tx1"/>
                </a:solidFill>
              </a:rPr>
              <a:t>Use Case Recommendations</a:t>
            </a:r>
          </a:p>
        </p:txBody>
      </p:sp>
      <p:sp>
        <p:nvSpPr>
          <p:cNvPr id="3" name="Text Placeholder 2"/>
          <p:cNvSpPr txBox="1">
            <a:spLocks/>
          </p:cNvSpPr>
          <p:nvPr/>
        </p:nvSpPr>
        <p:spPr>
          <a:xfrm>
            <a:off x="269240" y="5679729"/>
            <a:ext cx="11655839" cy="916333"/>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600" dirty="0"/>
              <a:t>*New App Workspaces generally available as of Apr 2019</a:t>
            </a:r>
          </a:p>
          <a:p>
            <a:pPr marL="0" indent="0">
              <a:buNone/>
            </a:pPr>
            <a:r>
              <a:rPr lang="en-US" sz="1600" dirty="0"/>
              <a:t>** Shared datasets - </a:t>
            </a:r>
            <a:r>
              <a:rPr lang="en-US" sz="1600" dirty="0">
                <a:hlinkClick r:id="rId3"/>
              </a:rPr>
              <a:t>https://docs.microsoft.com/en-us/business-applications-release-notes/october18/intelligence-platform/power-bi-service/shared-certified-datasets</a:t>
            </a:r>
            <a:r>
              <a:rPr lang="en-US" sz="1600" dirty="0"/>
              <a:t>, </a:t>
            </a:r>
            <a:r>
              <a:rPr lang="en-US" sz="1600" dirty="0">
                <a:hlinkClick r:id="rId4"/>
              </a:rPr>
              <a:t>https://docs.microsoft.com/en-us/power-bi/service-datasets-share</a:t>
            </a:r>
            <a:r>
              <a:rPr lang="en-US" sz="1600" dirty="0"/>
              <a:t> </a:t>
            </a:r>
          </a:p>
          <a:p>
            <a:pPr marL="0" indent="0">
              <a:buNone/>
            </a:pPr>
            <a:endParaRPr lang="en-US" sz="16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graphicFrame>
        <p:nvGraphicFramePr>
          <p:cNvPr id="5" name="Table 4"/>
          <p:cNvGraphicFramePr>
            <a:graphicFrameLocks noGrp="1"/>
          </p:cNvGraphicFramePr>
          <p:nvPr>
            <p:extLst>
              <p:ext uri="{D42A27DB-BD31-4B8C-83A1-F6EECF244321}">
                <p14:modId xmlns:p14="http://schemas.microsoft.com/office/powerpoint/2010/main" val="1519851075"/>
              </p:ext>
            </p:extLst>
          </p:nvPr>
        </p:nvGraphicFramePr>
        <p:xfrm>
          <a:off x="417431" y="1696768"/>
          <a:ext cx="11548145" cy="3444240"/>
        </p:xfrm>
        <a:graphic>
          <a:graphicData uri="http://schemas.openxmlformats.org/drawingml/2006/table">
            <a:tbl>
              <a:tblPr firstRow="1" bandRow="1">
                <a:tableStyleId>{69012ECD-51FC-41F1-AA8D-1B2483CD663E}</a:tableStyleId>
              </a:tblPr>
              <a:tblGrid>
                <a:gridCol w="2309629">
                  <a:extLst>
                    <a:ext uri="{9D8B030D-6E8A-4147-A177-3AD203B41FA5}">
                      <a16:colId xmlns:a16="http://schemas.microsoft.com/office/drawing/2014/main" val="1147290254"/>
                    </a:ext>
                  </a:extLst>
                </a:gridCol>
                <a:gridCol w="2309629">
                  <a:extLst>
                    <a:ext uri="{9D8B030D-6E8A-4147-A177-3AD203B41FA5}">
                      <a16:colId xmlns:a16="http://schemas.microsoft.com/office/drawing/2014/main" val="2287361507"/>
                    </a:ext>
                  </a:extLst>
                </a:gridCol>
                <a:gridCol w="2437537">
                  <a:extLst>
                    <a:ext uri="{9D8B030D-6E8A-4147-A177-3AD203B41FA5}">
                      <a16:colId xmlns:a16="http://schemas.microsoft.com/office/drawing/2014/main" val="3008463309"/>
                    </a:ext>
                  </a:extLst>
                </a:gridCol>
                <a:gridCol w="1366631">
                  <a:extLst>
                    <a:ext uri="{9D8B030D-6E8A-4147-A177-3AD203B41FA5}">
                      <a16:colId xmlns:a16="http://schemas.microsoft.com/office/drawing/2014/main" val="3783118108"/>
                    </a:ext>
                  </a:extLst>
                </a:gridCol>
                <a:gridCol w="3124719">
                  <a:extLst>
                    <a:ext uri="{9D8B030D-6E8A-4147-A177-3AD203B41FA5}">
                      <a16:colId xmlns:a16="http://schemas.microsoft.com/office/drawing/2014/main" val="2943483471"/>
                    </a:ext>
                  </a:extLst>
                </a:gridCol>
              </a:tblGrid>
              <a:tr h="370840">
                <a:tc>
                  <a:txBody>
                    <a:bodyPr/>
                    <a:lstStyle/>
                    <a:p>
                      <a:r>
                        <a:rPr lang="en-US" sz="1400" dirty="0"/>
                        <a:t>Use Case</a:t>
                      </a:r>
                    </a:p>
                  </a:txBody>
                  <a:tcPr/>
                </a:tc>
                <a:tc>
                  <a:txBody>
                    <a:bodyPr/>
                    <a:lstStyle/>
                    <a:p>
                      <a:r>
                        <a:rPr lang="en-US" sz="1400" dirty="0"/>
                        <a:t>Dashboard/Report Share</a:t>
                      </a:r>
                    </a:p>
                  </a:txBody>
                  <a:tcPr/>
                </a:tc>
                <a:tc>
                  <a:txBody>
                    <a:bodyPr/>
                    <a:lstStyle/>
                    <a:p>
                      <a:r>
                        <a:rPr lang="en-US" sz="1400" dirty="0"/>
                        <a:t>Workspace Membership</a:t>
                      </a:r>
                    </a:p>
                  </a:txBody>
                  <a:tcPr/>
                </a:tc>
                <a:tc>
                  <a:txBody>
                    <a:bodyPr/>
                    <a:lstStyle/>
                    <a:p>
                      <a:r>
                        <a:rPr lang="en-US" sz="1400" dirty="0"/>
                        <a:t>Shared Dataset</a:t>
                      </a:r>
                    </a:p>
                  </a:txBody>
                  <a:tcPr/>
                </a:tc>
                <a:tc>
                  <a:txBody>
                    <a:bodyPr/>
                    <a:lstStyle/>
                    <a:p>
                      <a:r>
                        <a:rPr lang="en-US" sz="1400" dirty="0"/>
                        <a:t>App</a:t>
                      </a:r>
                    </a:p>
                  </a:txBody>
                  <a:tcPr/>
                </a:tc>
                <a:extLst>
                  <a:ext uri="{0D108BD9-81ED-4DB2-BD59-A6C34878D82A}">
                    <a16:rowId xmlns:a16="http://schemas.microsoft.com/office/drawing/2014/main" val="771069747"/>
                  </a:ext>
                </a:extLst>
              </a:tr>
              <a:tr h="370840">
                <a:tc>
                  <a:txBody>
                    <a:bodyPr/>
                    <a:lstStyle/>
                    <a:p>
                      <a:r>
                        <a:rPr lang="en-US" sz="1400" dirty="0"/>
                        <a:t>Share a “read-only”</a:t>
                      </a:r>
                      <a:r>
                        <a:rPr lang="en-US" sz="1400" baseline="0" dirty="0"/>
                        <a:t> view </a:t>
                      </a:r>
                      <a:r>
                        <a:rPr lang="en-US" sz="1400" dirty="0"/>
                        <a:t>with small team</a:t>
                      </a:r>
                    </a:p>
                  </a:txBody>
                  <a:tcPr/>
                </a:tc>
                <a:tc>
                  <a:txBody>
                    <a:bodyPr/>
                    <a:lstStyle/>
                    <a:p>
                      <a:r>
                        <a:rPr lang="en-US" sz="1400" dirty="0"/>
                        <a:t>Use Sparingly</a:t>
                      </a:r>
                    </a:p>
                  </a:txBody>
                  <a:tcPr/>
                </a:tc>
                <a:tc>
                  <a:txBody>
                    <a:bodyPr/>
                    <a:lstStyle/>
                    <a:p>
                      <a:r>
                        <a:rPr lang="en-US" sz="1400" dirty="0"/>
                        <a:t>Yes (first</a:t>
                      </a:r>
                      <a:r>
                        <a:rPr lang="en-US" sz="1400" baseline="0" dirty="0"/>
                        <a:t> create an App workspace*)</a:t>
                      </a:r>
                      <a:endParaRPr lang="en-US" sz="1400" dirty="0">
                        <a:solidFill>
                          <a:schemeClr val="tx2"/>
                        </a:solidFill>
                      </a:endParaRPr>
                    </a:p>
                  </a:txBody>
                  <a:tcPr/>
                </a:tc>
                <a:tc>
                  <a:txBody>
                    <a:bodyPr/>
                    <a:lstStyle/>
                    <a:p>
                      <a:pPr algn="ctr"/>
                      <a:endParaRPr lang="en-US" sz="1400" i="1" dirty="0"/>
                    </a:p>
                  </a:txBody>
                  <a:tcPr/>
                </a:tc>
                <a:tc>
                  <a:txBody>
                    <a:bodyPr/>
                    <a:lstStyle/>
                    <a:p>
                      <a:r>
                        <a:rPr lang="en-US" sz="1400" dirty="0"/>
                        <a:t>Yes (first create an</a:t>
                      </a:r>
                      <a:r>
                        <a:rPr lang="en-US" sz="1400" baseline="0" dirty="0"/>
                        <a:t> App workspace)</a:t>
                      </a:r>
                      <a:endParaRPr lang="en-US" sz="1400" dirty="0"/>
                    </a:p>
                  </a:txBody>
                  <a:tcPr/>
                </a:tc>
                <a:extLst>
                  <a:ext uri="{0D108BD9-81ED-4DB2-BD59-A6C34878D82A}">
                    <a16:rowId xmlns:a16="http://schemas.microsoft.com/office/drawing/2014/main" val="2369044820"/>
                  </a:ext>
                </a:extLst>
              </a:tr>
              <a:tr h="370840">
                <a:tc>
                  <a:txBody>
                    <a:bodyPr/>
                    <a:lstStyle/>
                    <a:p>
                      <a:r>
                        <a:rPr lang="en-US" sz="1400" dirty="0"/>
                        <a:t>Share a “read-only” view with a large</a:t>
                      </a:r>
                      <a:r>
                        <a:rPr lang="en-US" sz="1400" baseline="0" dirty="0"/>
                        <a:t> audience e.g., everyone, a particular security group</a:t>
                      </a:r>
                      <a:endParaRPr lang="en-US" sz="1400" dirty="0"/>
                    </a:p>
                  </a:txBody>
                  <a:tcPr/>
                </a:tc>
                <a:tc>
                  <a:txBody>
                    <a:bodyPr/>
                    <a:lstStyle/>
                    <a:p>
                      <a:endParaRPr lang="en-US" sz="1400" dirty="0"/>
                    </a:p>
                  </a:txBody>
                  <a:tcPr/>
                </a:tc>
                <a:tc>
                  <a:txBody>
                    <a:bodyPr/>
                    <a:lstStyle/>
                    <a:p>
                      <a:r>
                        <a:rPr lang="en-US" sz="1400" dirty="0"/>
                        <a:t>Perhaps, with Viewer Role</a:t>
                      </a:r>
                    </a:p>
                  </a:txBody>
                  <a:tcPr/>
                </a:tc>
                <a:tc>
                  <a:txBody>
                    <a:bodyPr/>
                    <a:lstStyle/>
                    <a:p>
                      <a:pPr algn="ctr"/>
                      <a:endParaRPr lang="en-US" sz="1400" i="1" dirty="0"/>
                    </a:p>
                  </a:txBody>
                  <a:tcPr/>
                </a:tc>
                <a:tc>
                  <a:txBody>
                    <a:bodyPr/>
                    <a:lstStyle/>
                    <a:p>
                      <a:r>
                        <a:rPr lang="en-US" sz="1400" dirty="0"/>
                        <a:t>Yes</a:t>
                      </a:r>
                    </a:p>
                  </a:txBody>
                  <a:tcPr/>
                </a:tc>
                <a:extLst>
                  <a:ext uri="{0D108BD9-81ED-4DB2-BD59-A6C34878D82A}">
                    <a16:rowId xmlns:a16="http://schemas.microsoft.com/office/drawing/2014/main" val="811116140"/>
                  </a:ext>
                </a:extLst>
              </a:tr>
              <a:tr h="370840">
                <a:tc>
                  <a:txBody>
                    <a:bodyPr/>
                    <a:lstStyle/>
                    <a:p>
                      <a:r>
                        <a:rPr lang="en-US" sz="1400" dirty="0"/>
                        <a:t>Developer/Project</a:t>
                      </a:r>
                      <a:r>
                        <a:rPr lang="en-US" sz="1400" baseline="0" dirty="0"/>
                        <a:t> “shared space”</a:t>
                      </a:r>
                      <a:endParaRPr lang="en-US" sz="1400" dirty="0"/>
                    </a:p>
                  </a:txBody>
                  <a:tcPr/>
                </a:tc>
                <a:tc>
                  <a:txBody>
                    <a:bodyPr/>
                    <a:lstStyle/>
                    <a:p>
                      <a:endParaRPr lang="en-US" sz="1400" dirty="0"/>
                    </a:p>
                  </a:txBody>
                  <a:tcPr/>
                </a:tc>
                <a:tc>
                  <a:txBody>
                    <a:bodyPr/>
                    <a:lstStyle/>
                    <a:p>
                      <a:r>
                        <a:rPr lang="en-US" sz="1400" dirty="0"/>
                        <a:t>Yes -  but remember </a:t>
                      </a:r>
                      <a:r>
                        <a:rPr lang="en-US" sz="1400" baseline="0" dirty="0"/>
                        <a:t>permissions allow overwrite of content</a:t>
                      </a:r>
                      <a:endParaRPr lang="en-US" sz="1400" dirty="0"/>
                    </a:p>
                  </a:txBody>
                  <a:tcPr/>
                </a:tc>
                <a:tc>
                  <a:txBody>
                    <a:bodyPr/>
                    <a:lstStyle/>
                    <a:p>
                      <a:pPr algn="ctr"/>
                      <a:endParaRPr lang="en-US" sz="1400" i="1" dirty="0"/>
                    </a:p>
                  </a:txBody>
                  <a:tcPr/>
                </a:tc>
                <a:tc>
                  <a:txBody>
                    <a:bodyPr/>
                    <a:lstStyle/>
                    <a:p>
                      <a:endParaRPr lang="en-US" sz="1400" dirty="0"/>
                    </a:p>
                  </a:txBody>
                  <a:tcPr/>
                </a:tc>
                <a:extLst>
                  <a:ext uri="{0D108BD9-81ED-4DB2-BD59-A6C34878D82A}">
                    <a16:rowId xmlns:a16="http://schemas.microsoft.com/office/drawing/2014/main" val="2276902671"/>
                  </a:ext>
                </a:extLst>
              </a:tr>
              <a:tr h="370840">
                <a:tc>
                  <a:txBody>
                    <a:bodyPr/>
                    <a:lstStyle/>
                    <a:p>
                      <a:r>
                        <a:rPr lang="en-US" sz="1400" dirty="0"/>
                        <a:t>Share a report / data model</a:t>
                      </a:r>
                      <a:r>
                        <a:rPr lang="en-US" sz="1400" baseline="0" dirty="0"/>
                        <a:t> that can be customized/extended</a:t>
                      </a:r>
                      <a:endParaRPr lang="en-US" sz="1400" dirty="0"/>
                    </a:p>
                  </a:txBody>
                  <a:tcPr/>
                </a:tc>
                <a:tc>
                  <a:txBody>
                    <a:bodyPr/>
                    <a:lstStyle/>
                    <a:p>
                      <a:endParaRPr lang="en-US" sz="1400" dirty="0"/>
                    </a:p>
                  </a:txBody>
                  <a:tcPr/>
                </a:tc>
                <a:tc>
                  <a:txBody>
                    <a:bodyPr/>
                    <a:lstStyle/>
                    <a:p>
                      <a:r>
                        <a:rPr lang="en-US" sz="1400" dirty="0"/>
                        <a:t>Yes – but with overwrite caveat</a:t>
                      </a:r>
                    </a:p>
                  </a:txBody>
                  <a:tcPr/>
                </a:tc>
                <a:tc>
                  <a:txBody>
                    <a:bodyPr/>
                    <a:lstStyle/>
                    <a:p>
                      <a:pPr algn="ctr"/>
                      <a:r>
                        <a:rPr lang="en-US" sz="1400" i="1" dirty="0"/>
                        <a:t>Yes</a:t>
                      </a:r>
                    </a:p>
                  </a:txBody>
                  <a:tcPr/>
                </a:tc>
                <a:tc>
                  <a:txBody>
                    <a:bodyPr/>
                    <a:lstStyle/>
                    <a:p>
                      <a:r>
                        <a:rPr lang="en-US" sz="1400" dirty="0"/>
                        <a:t>Yes, combine with Shared Dataset</a:t>
                      </a:r>
                    </a:p>
                  </a:txBody>
                  <a:tcPr/>
                </a:tc>
                <a:extLst>
                  <a:ext uri="{0D108BD9-81ED-4DB2-BD59-A6C34878D82A}">
                    <a16:rowId xmlns:a16="http://schemas.microsoft.com/office/drawing/2014/main" val="2157365028"/>
                  </a:ext>
                </a:extLst>
              </a:tr>
            </a:tbl>
          </a:graphicData>
        </a:graphic>
      </p:graphicFrame>
    </p:spTree>
    <p:extLst>
      <p:ext uri="{BB962C8B-B14F-4D97-AF65-F5344CB8AC3E}">
        <p14:creationId xmlns:p14="http://schemas.microsoft.com/office/powerpoint/2010/main" val="21435063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highlight>
                  <a:srgbClr val="FFFFFF"/>
                </a:highlight>
              </a:rPr>
              <a:t>Publishing and Sharing Content - Best Practices</a:t>
            </a:r>
          </a:p>
          <a:p>
            <a:pPr>
              <a:spcBef>
                <a:spcPts val="0"/>
              </a:spcBef>
              <a:spcAft>
                <a:spcPts val="0"/>
              </a:spcAft>
            </a:pPr>
            <a:r>
              <a:rPr lang="en-US" b="1" i="1" dirty="0">
                <a:highlight>
                  <a:srgbClr val="FFFF00"/>
                </a:highlight>
              </a:rPr>
              <a:t>Supporting Data Refresh and Live Connections</a:t>
            </a:r>
          </a:p>
          <a:p>
            <a:pPr>
              <a:spcBef>
                <a:spcPts val="0"/>
              </a:spcBef>
              <a:spcAft>
                <a:spcPts val="0"/>
              </a:spcAft>
            </a:pPr>
            <a:r>
              <a:rPr lang="en-US" dirty="0"/>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3001748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Data Refresh &amp; Live/DQ Connections</a:t>
            </a:r>
            <a:br>
              <a:rPr lang="en-US" dirty="0"/>
            </a:br>
            <a:r>
              <a:rPr lang="en-US" sz="3200" dirty="0">
                <a:solidFill>
                  <a:schemeClr val="tx1"/>
                </a:solidFill>
              </a:rPr>
              <a:t>Overview</a:t>
            </a:r>
          </a:p>
        </p:txBody>
      </p:sp>
      <p:sp>
        <p:nvSpPr>
          <p:cNvPr id="3" name="Text Placeholder 2"/>
          <p:cNvSpPr txBox="1">
            <a:spLocks/>
          </p:cNvSpPr>
          <p:nvPr/>
        </p:nvSpPr>
        <p:spPr>
          <a:xfrm>
            <a:off x="269240" y="1365832"/>
            <a:ext cx="1165583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Recall – Power BI Desktop supports three operating modes (along with composite mode)</a:t>
            </a:r>
          </a:p>
          <a:p>
            <a:pPr lvl="1"/>
            <a:r>
              <a:rPr lang="en-US" sz="1400" dirty="0"/>
              <a:t>Import.  Data is pulled down, compressed, and saved as part of the Power BI Desktop file (.</a:t>
            </a:r>
            <a:r>
              <a:rPr lang="en-US" sz="1400" dirty="0" err="1"/>
              <a:t>pbix</a:t>
            </a:r>
            <a:r>
              <a:rPr lang="en-US" sz="1400" dirty="0"/>
              <a:t>).</a:t>
            </a:r>
          </a:p>
          <a:p>
            <a:pPr lvl="2"/>
            <a:r>
              <a:rPr lang="en-US" sz="1400" dirty="0"/>
              <a:t>Note – Excel PowerPivot workbooks and Service Packs are also imported models</a:t>
            </a:r>
          </a:p>
          <a:p>
            <a:pPr lvl="1"/>
            <a:r>
              <a:rPr lang="en-US" sz="1400" dirty="0"/>
              <a:t>Create a Live Connection (DirectQuery / Connect Live) .  A live connection to 1 data source (composite mode allows for multiple)</a:t>
            </a:r>
          </a:p>
          <a:p>
            <a:r>
              <a:rPr lang="en-US" sz="2000" dirty="0"/>
              <a:t>After the .</a:t>
            </a:r>
            <a:r>
              <a:rPr lang="en-US" sz="2000" dirty="0" err="1"/>
              <a:t>pbix</a:t>
            </a:r>
            <a:r>
              <a:rPr lang="en-US" sz="2000" dirty="0"/>
              <a:t> file is published into the Power BI Service….</a:t>
            </a:r>
          </a:p>
          <a:p>
            <a:endParaRPr lang="en-US" sz="2000" dirty="0"/>
          </a:p>
          <a:p>
            <a:endParaRPr lang="en-US" sz="2000" dirty="0"/>
          </a:p>
          <a:p>
            <a:endParaRPr lang="en-US" sz="2000" dirty="0"/>
          </a:p>
          <a:p>
            <a:endParaRPr lang="en-US" sz="2000" dirty="0"/>
          </a:p>
          <a:p>
            <a:r>
              <a:rPr lang="en-US" sz="2000" dirty="0"/>
              <a:t>Basic workflow for supporting Data refresh and Live Connections</a:t>
            </a:r>
          </a:p>
          <a:p>
            <a:pPr lvl="1"/>
            <a:r>
              <a:rPr lang="en-US" sz="1400" dirty="0"/>
              <a:t>Power BI Administrator installs an on-premise data gateway on a server/virtual machine within the corporate datacenter; he “registers” the gateway with the Power BI Service using a Power BI Pro account</a:t>
            </a:r>
          </a:p>
          <a:p>
            <a:pPr lvl="2"/>
            <a:r>
              <a:rPr lang="en-US" sz="1400" dirty="0"/>
              <a:t>Note - multiple gateways can be installed; each gateway can support 1-to-many back-end data sources</a:t>
            </a:r>
          </a:p>
          <a:p>
            <a:pPr lvl="1"/>
            <a:r>
              <a:rPr lang="en-US" sz="1400" dirty="0"/>
              <a:t>The Power BI Administrator (from the Power BI console) adds 1 or more data sources to the gateway; he adds users/groups who will be allowed to use this gateway for refresh or live connections</a:t>
            </a:r>
          </a:p>
          <a:p>
            <a:pPr lvl="1"/>
            <a:r>
              <a:rPr lang="en-US" sz="1400" dirty="0"/>
              <a:t>The Power User publishes .</a:t>
            </a:r>
            <a:r>
              <a:rPr lang="en-US" sz="1400" dirty="0" err="1"/>
              <a:t>pbix</a:t>
            </a:r>
            <a:r>
              <a:rPr lang="en-US" sz="1400" dirty="0"/>
              <a:t> file to the Power BI Service; he specifies (for the dataset) a gateway to use for refresh/live connections</a:t>
            </a:r>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User</a:t>
            </a:r>
          </a:p>
          <a:p>
            <a:r>
              <a:rPr lang="en-US" sz="2000" dirty="0"/>
              <a:t>Power BI Admin</a:t>
            </a:r>
          </a:p>
          <a:p>
            <a:r>
              <a:rPr lang="en-US" sz="2000" dirty="0"/>
              <a:t>Data Steward</a:t>
            </a:r>
          </a:p>
        </p:txBody>
      </p:sp>
      <p:graphicFrame>
        <p:nvGraphicFramePr>
          <p:cNvPr id="5" name="Table 4"/>
          <p:cNvGraphicFramePr>
            <a:graphicFrameLocks noGrp="1"/>
          </p:cNvGraphicFramePr>
          <p:nvPr>
            <p:extLst>
              <p:ext uri="{D42A27DB-BD31-4B8C-83A1-F6EECF244321}">
                <p14:modId xmlns:p14="http://schemas.microsoft.com/office/powerpoint/2010/main" val="1401391363"/>
              </p:ext>
            </p:extLst>
          </p:nvPr>
        </p:nvGraphicFramePr>
        <p:xfrm>
          <a:off x="595595" y="3080482"/>
          <a:ext cx="7683701" cy="1407160"/>
        </p:xfrm>
        <a:graphic>
          <a:graphicData uri="http://schemas.openxmlformats.org/drawingml/2006/table">
            <a:tbl>
              <a:tblPr firstRow="1" bandRow="1">
                <a:tableStyleId>{69012ECD-51FC-41F1-AA8D-1B2483CD663E}</a:tableStyleId>
              </a:tblPr>
              <a:tblGrid>
                <a:gridCol w="2309629">
                  <a:extLst>
                    <a:ext uri="{9D8B030D-6E8A-4147-A177-3AD203B41FA5}">
                      <a16:colId xmlns:a16="http://schemas.microsoft.com/office/drawing/2014/main" val="1147290254"/>
                    </a:ext>
                  </a:extLst>
                </a:gridCol>
                <a:gridCol w="2309629">
                  <a:extLst>
                    <a:ext uri="{9D8B030D-6E8A-4147-A177-3AD203B41FA5}">
                      <a16:colId xmlns:a16="http://schemas.microsoft.com/office/drawing/2014/main" val="2287361507"/>
                    </a:ext>
                  </a:extLst>
                </a:gridCol>
                <a:gridCol w="3064443">
                  <a:extLst>
                    <a:ext uri="{9D8B030D-6E8A-4147-A177-3AD203B41FA5}">
                      <a16:colId xmlns:a16="http://schemas.microsoft.com/office/drawing/2014/main" val="3008463309"/>
                    </a:ext>
                  </a:extLst>
                </a:gridCol>
              </a:tblGrid>
              <a:tr h="370840">
                <a:tc>
                  <a:txBody>
                    <a:bodyPr/>
                    <a:lstStyle/>
                    <a:p>
                      <a:r>
                        <a:rPr lang="en-US" sz="1400" dirty="0"/>
                        <a:t>Mode</a:t>
                      </a:r>
                    </a:p>
                  </a:txBody>
                  <a:tcPr/>
                </a:tc>
                <a:tc>
                  <a:txBody>
                    <a:bodyPr/>
                    <a:lstStyle/>
                    <a:p>
                      <a:r>
                        <a:rPr lang="en-US" sz="1400" dirty="0"/>
                        <a:t>View </a:t>
                      </a:r>
                      <a:r>
                        <a:rPr lang="en-US" sz="1400" baseline="0" dirty="0"/>
                        <a:t>in the Service</a:t>
                      </a:r>
                      <a:endParaRPr lang="en-US" sz="1400" dirty="0"/>
                    </a:p>
                  </a:txBody>
                  <a:tcPr/>
                </a:tc>
                <a:tc>
                  <a:txBody>
                    <a:bodyPr/>
                    <a:lstStyle/>
                    <a:p>
                      <a:r>
                        <a:rPr lang="en-US" sz="1400" dirty="0"/>
                        <a:t>Schedule</a:t>
                      </a:r>
                      <a:r>
                        <a:rPr lang="en-US" sz="1400" baseline="0" dirty="0"/>
                        <a:t> Refresh in the </a:t>
                      </a:r>
                      <a:r>
                        <a:rPr lang="en-US" sz="1400" dirty="0"/>
                        <a:t>Service</a:t>
                      </a:r>
                    </a:p>
                  </a:txBody>
                  <a:tcPr/>
                </a:tc>
                <a:extLst>
                  <a:ext uri="{0D108BD9-81ED-4DB2-BD59-A6C34878D82A}">
                    <a16:rowId xmlns:a16="http://schemas.microsoft.com/office/drawing/2014/main" val="771069747"/>
                  </a:ext>
                </a:extLst>
              </a:tr>
              <a:tr h="370840">
                <a:tc>
                  <a:txBody>
                    <a:bodyPr/>
                    <a:lstStyle/>
                    <a:p>
                      <a:r>
                        <a:rPr lang="en-US" sz="1400" dirty="0"/>
                        <a:t>Import</a:t>
                      </a:r>
                    </a:p>
                  </a:txBody>
                  <a:tcPr/>
                </a:tc>
                <a:tc>
                  <a:txBody>
                    <a:bodyPr/>
                    <a:lstStyle/>
                    <a:p>
                      <a:r>
                        <a:rPr lang="en-US" sz="1400" dirty="0"/>
                        <a:t>No further configuration</a:t>
                      </a:r>
                      <a:r>
                        <a:rPr lang="en-US" sz="1400" baseline="0" dirty="0"/>
                        <a:t> needed</a:t>
                      </a:r>
                      <a:endParaRPr lang="en-US" sz="1400" dirty="0"/>
                    </a:p>
                  </a:txBody>
                  <a:tcPr/>
                </a:tc>
                <a:tc>
                  <a:txBody>
                    <a:bodyPr/>
                    <a:lstStyle/>
                    <a:p>
                      <a:r>
                        <a:rPr lang="en-US" sz="1400" dirty="0"/>
                        <a:t>Personal</a:t>
                      </a:r>
                      <a:r>
                        <a:rPr lang="en-US" sz="1400" baseline="0" dirty="0"/>
                        <a:t> or On-Premise Data Gateway may be required</a:t>
                      </a:r>
                      <a:endParaRPr lang="en-US" sz="1400" dirty="0">
                        <a:solidFill>
                          <a:schemeClr val="tx2"/>
                        </a:solidFill>
                      </a:endParaRPr>
                    </a:p>
                  </a:txBody>
                  <a:tcPr/>
                </a:tc>
                <a:extLst>
                  <a:ext uri="{0D108BD9-81ED-4DB2-BD59-A6C34878D82A}">
                    <a16:rowId xmlns:a16="http://schemas.microsoft.com/office/drawing/2014/main" val="2369044820"/>
                  </a:ext>
                </a:extLst>
              </a:tr>
              <a:tr h="370840">
                <a:tc>
                  <a:txBody>
                    <a:bodyPr/>
                    <a:lstStyle/>
                    <a:p>
                      <a:r>
                        <a:rPr lang="en-US" sz="1400" dirty="0"/>
                        <a:t>Live Connection</a:t>
                      </a:r>
                    </a:p>
                  </a:txBody>
                  <a:tcPr/>
                </a:tc>
                <a:tc>
                  <a:txBody>
                    <a:bodyPr/>
                    <a:lstStyle/>
                    <a:p>
                      <a:r>
                        <a:rPr lang="en-US" sz="1400" dirty="0"/>
                        <a:t>On-Premise</a:t>
                      </a:r>
                      <a:r>
                        <a:rPr lang="en-US" sz="1400" baseline="0" dirty="0"/>
                        <a:t> Data Gateway may be required</a:t>
                      </a:r>
                      <a:endParaRPr lang="en-US" sz="1400" dirty="0"/>
                    </a:p>
                  </a:txBody>
                  <a:tcPr/>
                </a:tc>
                <a:tc>
                  <a:txBody>
                    <a:bodyPr/>
                    <a:lstStyle/>
                    <a:p>
                      <a:r>
                        <a:rPr lang="en-US" sz="1400" dirty="0"/>
                        <a:t>N/A</a:t>
                      </a:r>
                    </a:p>
                  </a:txBody>
                  <a:tcPr/>
                </a:tc>
                <a:extLst>
                  <a:ext uri="{0D108BD9-81ED-4DB2-BD59-A6C34878D82A}">
                    <a16:rowId xmlns:a16="http://schemas.microsoft.com/office/drawing/2014/main" val="811116140"/>
                  </a:ext>
                </a:extLst>
              </a:tr>
            </a:tbl>
          </a:graphicData>
        </a:graphic>
      </p:graphicFrame>
    </p:spTree>
    <p:extLst>
      <p:ext uri="{BB962C8B-B14F-4D97-AF65-F5344CB8AC3E}">
        <p14:creationId xmlns:p14="http://schemas.microsoft.com/office/powerpoint/2010/main" val="30891533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br>
              <a:rPr lang="en-US" dirty="0"/>
            </a:br>
            <a:r>
              <a:rPr lang="en-US" sz="2800" dirty="0">
                <a:solidFill>
                  <a:schemeClr val="tx1"/>
                </a:solidFill>
              </a:rPr>
              <a:t>Gateway / Use for cloud data sources (Azure SQL), when, and why</a:t>
            </a:r>
            <a:endParaRPr lang="en-US" dirty="0">
              <a:solidFill>
                <a:schemeClr val="tx1"/>
              </a:solidFill>
            </a:endParaRPr>
          </a:p>
        </p:txBody>
      </p:sp>
      <p:sp>
        <p:nvSpPr>
          <p:cNvPr id="5" name="Text Placeholder 2"/>
          <p:cNvSpPr txBox="1">
            <a:spLocks/>
          </p:cNvSpPr>
          <p:nvPr/>
        </p:nvSpPr>
        <p:spPr>
          <a:xfrm>
            <a:off x="388656" y="1663338"/>
            <a:ext cx="11346143"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t>By default, the Gateway is not required to connect to cloud data sources, like SQL Azure</a:t>
            </a:r>
          </a:p>
          <a:p>
            <a:pPr lvl="1"/>
            <a:r>
              <a:rPr lang="en-US" sz="1600" dirty="0"/>
              <a:t>Azure SQL DB allows Firewall rules to restrict client IP access</a:t>
            </a:r>
          </a:p>
          <a:p>
            <a:pPr lvl="1"/>
            <a:r>
              <a:rPr lang="en-US" sz="1600" dirty="0"/>
              <a:t>The “allow access to Azure Services” option (On/Off) allows access from Azure Resources, including VMs</a:t>
            </a:r>
          </a:p>
          <a:p>
            <a:r>
              <a:rPr lang="en-US" sz="2000" dirty="0"/>
              <a:t>To further restrict Azure SQL  DB access, </a:t>
            </a:r>
            <a:r>
              <a:rPr lang="en-US" sz="2000" dirty="0" err="1"/>
              <a:t>Vnet</a:t>
            </a:r>
            <a:r>
              <a:rPr lang="en-US" sz="2000" dirty="0"/>
              <a:t> service endpoints can be employed</a:t>
            </a:r>
          </a:p>
          <a:p>
            <a:pPr lvl="1"/>
            <a:r>
              <a:rPr lang="en-US" sz="1600" dirty="0"/>
              <a:t>Architecture discussion to include clustering, high availability, disaster recovery and operational excellence</a:t>
            </a:r>
          </a:p>
          <a:p>
            <a:pPr lvl="0"/>
            <a:r>
              <a:rPr lang="en-US" sz="2000" dirty="0"/>
              <a:t>By deselecting “allow access to Azure Services”, the Power BI Service can no longer connect to the database</a:t>
            </a:r>
            <a:endParaRPr lang="en-US" sz="800" dirty="0"/>
          </a:p>
          <a:p>
            <a:pPr lvl="1"/>
            <a:r>
              <a:rPr lang="en-US" sz="1600" dirty="0"/>
              <a:t>The workaround is to use the on-premise data gateway on a VM residing within the Subnet</a:t>
            </a:r>
          </a:p>
          <a:p>
            <a:r>
              <a:rPr lang="en-US" sz="2000" dirty="0"/>
              <a:t>Note the restrictions on this approach</a:t>
            </a:r>
          </a:p>
          <a:p>
            <a:pPr lvl="1"/>
            <a:r>
              <a:rPr lang="en-US" sz="1600" dirty="0"/>
              <a:t>Must use the SQL Connector, and only basic authentication is supported</a:t>
            </a:r>
          </a:p>
          <a:p>
            <a:r>
              <a:rPr lang="en-US" sz="2000" b="1" dirty="0"/>
              <a:t>UPDATE – 2021 </a:t>
            </a:r>
            <a:r>
              <a:rPr lang="en-US" sz="2000" dirty="0"/>
              <a:t>– Power BI Now Supports </a:t>
            </a:r>
            <a:r>
              <a:rPr lang="en-US" sz="2000" dirty="0">
                <a:hlinkClick r:id="rId3"/>
              </a:rPr>
              <a:t>Virtual Network data gateways</a:t>
            </a:r>
            <a:endParaRPr lang="en-US" sz="2000" dirty="0"/>
          </a:p>
          <a:p>
            <a:pPr lvl="1"/>
            <a:r>
              <a:rPr lang="en-US" sz="1600" dirty="0"/>
              <a:t>Only available in Power BI Premium workspaces</a:t>
            </a:r>
          </a:p>
          <a:p>
            <a:pPr lvl="1"/>
            <a:r>
              <a:rPr lang="en-US" sz="1600" dirty="0"/>
              <a:t>Allows import or direct query datasets to connect to data services within an Azure </a:t>
            </a:r>
            <a:r>
              <a:rPr lang="en-US" sz="1600" dirty="0" err="1"/>
              <a:t>VNet</a:t>
            </a:r>
            <a:r>
              <a:rPr lang="en-US" sz="1600" dirty="0"/>
              <a:t> without the need of an on-premises data gateway.</a:t>
            </a:r>
          </a:p>
        </p:txBody>
      </p:sp>
      <p:sp>
        <p:nvSpPr>
          <p:cNvPr id="3" name="Rectangle 2">
            <a:extLst>
              <a:ext uri="{FF2B5EF4-FFF2-40B4-BE49-F238E27FC236}">
                <a16:creationId xmlns:a16="http://schemas.microsoft.com/office/drawing/2014/main" id="{B62B3429-3A03-4B8F-8AD9-8001C86FED19}"/>
              </a:ext>
            </a:extLst>
          </p:cNvPr>
          <p:cNvSpPr/>
          <p:nvPr/>
        </p:nvSpPr>
        <p:spPr>
          <a:xfrm>
            <a:off x="328245" y="6445982"/>
            <a:ext cx="11465169" cy="369332"/>
          </a:xfrm>
          <a:prstGeom prst="rect">
            <a:avLst/>
          </a:prstGeom>
        </p:spPr>
        <p:txBody>
          <a:bodyPr wrap="square">
            <a:spAutoFit/>
          </a:bodyPr>
          <a:lstStyle/>
          <a:p>
            <a:r>
              <a:rPr lang="en-US" dirty="0"/>
              <a:t>https://azure.microsoft.com/en-us/blog/securing-the-connection-between-power-bi-and-azure-sql-database/</a:t>
            </a:r>
          </a:p>
        </p:txBody>
      </p:sp>
    </p:spTree>
    <p:extLst>
      <p:ext uri="{BB962C8B-B14F-4D97-AF65-F5344CB8AC3E}">
        <p14:creationId xmlns:p14="http://schemas.microsoft.com/office/powerpoint/2010/main" val="42846697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On-Premises Data Gateway</a:t>
            </a:r>
            <a:br>
              <a:rPr lang="en-US" dirty="0"/>
            </a:br>
            <a:r>
              <a:rPr lang="en-US" sz="2800" dirty="0">
                <a:solidFill>
                  <a:schemeClr val="tx1"/>
                </a:solidFill>
              </a:rPr>
              <a:t>Overview</a:t>
            </a:r>
            <a:endParaRPr lang="en-US" dirty="0">
              <a:solidFill>
                <a:schemeClr val="tx1"/>
              </a:solidFill>
            </a:endParaRPr>
          </a:p>
        </p:txBody>
      </p:sp>
      <p:sp>
        <p:nvSpPr>
          <p:cNvPr id="3" name="Rectangle 2"/>
          <p:cNvSpPr/>
          <p:nvPr/>
        </p:nvSpPr>
        <p:spPr>
          <a:xfrm>
            <a:off x="388657" y="6519446"/>
            <a:ext cx="7485319" cy="338554"/>
          </a:xfrm>
          <a:prstGeom prst="rect">
            <a:avLst/>
          </a:prstGeom>
        </p:spPr>
        <p:txBody>
          <a:bodyPr wrap="none">
            <a:spAutoFit/>
          </a:bodyPr>
          <a:lstStyle/>
          <a:p>
            <a:r>
              <a:rPr lang="en-US" sz="1600" dirty="0"/>
              <a:t>https://powerbi.microsoft.com/en-us/documentation/powerbi-gateway-onprem/</a:t>
            </a:r>
          </a:p>
        </p:txBody>
      </p:sp>
      <p:sp>
        <p:nvSpPr>
          <p:cNvPr id="5" name="Text Placeholder 2"/>
          <p:cNvSpPr txBox="1">
            <a:spLocks/>
          </p:cNvSpPr>
          <p:nvPr/>
        </p:nvSpPr>
        <p:spPr>
          <a:xfrm>
            <a:off x="388657" y="1663338"/>
            <a:ext cx="5086530"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800" b="1" dirty="0"/>
              <a:t>The on-premises data gateway acts as a bridge, providing quick and secure data transfer between on-premises data (data that is not in the cloud) and the Power BI, Microsoft Flow, Logic Apps, and </a:t>
            </a:r>
            <a:r>
              <a:rPr lang="en-US" sz="1800" b="1" dirty="0" err="1"/>
              <a:t>PowerApps</a:t>
            </a:r>
            <a:r>
              <a:rPr lang="en-US" sz="1800" b="1" dirty="0"/>
              <a:t> services.</a:t>
            </a:r>
          </a:p>
          <a:p>
            <a:pPr marL="0" indent="0">
              <a:spcAft>
                <a:spcPts val="0"/>
              </a:spcAft>
              <a:buNone/>
            </a:pPr>
            <a:endParaRPr lang="en-US" sz="1800" b="1" dirty="0"/>
          </a:p>
          <a:p>
            <a:pPr marL="0" indent="0">
              <a:spcAft>
                <a:spcPts val="0"/>
              </a:spcAft>
              <a:buNone/>
            </a:pPr>
            <a:r>
              <a:rPr lang="en-US" sz="1800" b="1" dirty="0"/>
              <a:t>Two different gateway modes</a:t>
            </a:r>
          </a:p>
          <a:p>
            <a:pPr marL="342900" indent="-342900">
              <a:spcAft>
                <a:spcPts val="0"/>
              </a:spcAft>
              <a:buFont typeface="+mj-lt"/>
              <a:buAutoNum type="arabicPeriod"/>
            </a:pPr>
            <a:r>
              <a:rPr lang="en-US" sz="1600" b="1" dirty="0"/>
              <a:t>On-premises data gateway: multiple users can share and reuse a gateway; can be used by Power BI, </a:t>
            </a:r>
            <a:r>
              <a:rPr lang="en-US" sz="1600" b="1" dirty="0" err="1"/>
              <a:t>PowerApps</a:t>
            </a:r>
            <a:r>
              <a:rPr lang="en-US" sz="1600" b="1" dirty="0"/>
              <a:t>, Flow or Logic Apps. For Power BI, this includes support for schedule refresh &amp; DirectQuery</a:t>
            </a:r>
          </a:p>
          <a:p>
            <a:pPr marL="342900" indent="-342900">
              <a:spcAft>
                <a:spcPts val="0"/>
              </a:spcAft>
              <a:buFont typeface="+mj-lt"/>
              <a:buAutoNum type="arabicPeriod"/>
            </a:pPr>
            <a:r>
              <a:rPr lang="en-US" sz="1600" b="1" dirty="0"/>
              <a:t>Personal: for Power BI only and can be used as an individual without any administrator configuration*. This can only be used for on-demand refresh and schedule refresh.</a:t>
            </a:r>
            <a:endParaRPr lang="en-US" sz="1600" dirty="0"/>
          </a:p>
          <a:p>
            <a:pPr>
              <a:spcAft>
                <a:spcPts val="0"/>
              </a:spcAft>
            </a:pPr>
            <a:endParaRPr lang="en-US" sz="1600" dirty="0"/>
          </a:p>
          <a:p>
            <a:pPr marL="0" indent="0">
              <a:spcAft>
                <a:spcPts val="0"/>
              </a:spcAft>
              <a:buNone/>
            </a:pPr>
            <a:endParaRPr lang="en-US" sz="1600" dirty="0"/>
          </a:p>
        </p:txBody>
      </p:sp>
      <p:pic>
        <p:nvPicPr>
          <p:cNvPr id="4" name="Picture 3"/>
          <p:cNvPicPr>
            <a:picLocks noChangeAspect="1"/>
          </p:cNvPicPr>
          <p:nvPr/>
        </p:nvPicPr>
        <p:blipFill>
          <a:blip r:embed="rId3"/>
          <a:stretch>
            <a:fillRect/>
          </a:stretch>
        </p:blipFill>
        <p:spPr>
          <a:xfrm>
            <a:off x="5890118" y="2336625"/>
            <a:ext cx="5699645" cy="2702826"/>
          </a:xfrm>
          <a:prstGeom prst="rect">
            <a:avLst/>
          </a:prstGeom>
        </p:spPr>
      </p:pic>
      <p:sp>
        <p:nvSpPr>
          <p:cNvPr id="42" name="Text Placeholder 2"/>
          <p:cNvSpPr txBox="1">
            <a:spLocks/>
          </p:cNvSpPr>
          <p:nvPr/>
        </p:nvSpPr>
        <p:spPr>
          <a:xfrm>
            <a:off x="388656" y="5781675"/>
            <a:ext cx="11536423" cy="33337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600" b="1" dirty="0"/>
              <a:t>*The on-premise gateway installs as a service.  Personal gateway will install as a service or, without admin rights, an application</a:t>
            </a:r>
            <a:endParaRPr lang="en-US" sz="1600" dirty="0"/>
          </a:p>
          <a:p>
            <a:pPr>
              <a:spcAft>
                <a:spcPts val="0"/>
              </a:spcAft>
            </a:pPr>
            <a:endParaRPr lang="en-US" sz="1600" dirty="0"/>
          </a:p>
          <a:p>
            <a:pPr marL="0" indent="0">
              <a:spcAft>
                <a:spcPts val="0"/>
              </a:spcAft>
              <a:buNone/>
            </a:pPr>
            <a:endParaRPr lang="en-US" sz="1600" dirty="0"/>
          </a:p>
        </p:txBody>
      </p:sp>
    </p:spTree>
    <p:extLst>
      <p:ext uri="{BB962C8B-B14F-4D97-AF65-F5344CB8AC3E}">
        <p14:creationId xmlns:p14="http://schemas.microsoft.com/office/powerpoint/2010/main" val="28749424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pPr marL="0" indent="0">
              <a:buNone/>
            </a:pPr>
            <a:r>
              <a:rPr lang="en-US" noProof="0" dirty="0">
                <a:solidFill>
                  <a:schemeClr val="tx1"/>
                </a:solidFill>
              </a:rPr>
              <a:t>On-Premises Data Gateway</a:t>
            </a:r>
          </a:p>
        </p:txBody>
      </p:sp>
      <p:sp>
        <p:nvSpPr>
          <p:cNvPr id="4" name="Text Placeholder 3"/>
          <p:cNvSpPr>
            <a:spLocks noGrp="1"/>
          </p:cNvSpPr>
          <p:nvPr>
            <p:ph type="body" sz="quarter" idx="11"/>
          </p:nvPr>
        </p:nvSpPr>
        <p:spPr>
          <a:xfrm>
            <a:off x="269876" y="1749425"/>
            <a:ext cx="5106988" cy="5108575"/>
          </a:xfrm>
        </p:spPr>
        <p:txBody>
          <a:bodyPr>
            <a:normAutofit/>
          </a:bodyPr>
          <a:lstStyle/>
          <a:p>
            <a:r>
              <a:rPr lang="en-US" sz="1800" noProof="0" dirty="0">
                <a:solidFill>
                  <a:schemeClr val="tx2"/>
                </a:solidFill>
              </a:rPr>
              <a:t>IT can install the On-Premises Data Gateway to serve large groups of users to refresh supported on-premises data sources</a:t>
            </a:r>
          </a:p>
          <a:p>
            <a:pPr lvl="1"/>
            <a:r>
              <a:rPr lang="en-US" sz="1800" noProof="0" dirty="0">
                <a:solidFill>
                  <a:schemeClr val="tx2"/>
                </a:solidFill>
              </a:rPr>
              <a:t>IT can:</a:t>
            </a:r>
          </a:p>
          <a:p>
            <a:pPr lvl="2"/>
            <a:r>
              <a:rPr lang="en-US" sz="1800" noProof="0" dirty="0">
                <a:solidFill>
                  <a:schemeClr val="tx2"/>
                </a:solidFill>
              </a:rPr>
              <a:t>Centrally manage the set of users who have access to the underlying data sources</a:t>
            </a:r>
          </a:p>
          <a:p>
            <a:pPr lvl="2"/>
            <a:r>
              <a:rPr lang="en-US" sz="1800" noProof="0" dirty="0">
                <a:solidFill>
                  <a:schemeClr val="tx2"/>
                </a:solidFill>
              </a:rPr>
              <a:t>Gain visibility into gateway usage, such as most commonly accessed data sources, and the users accessing them</a:t>
            </a:r>
          </a:p>
          <a:p>
            <a:pPr marL="365760" lvl="2" indent="0">
              <a:buNone/>
            </a:pPr>
            <a:endParaRPr lang="en-US" sz="1800" noProof="0" dirty="0">
              <a:solidFill>
                <a:schemeClr val="tx2"/>
              </a:solidFill>
            </a:endParaRPr>
          </a:p>
          <a:p>
            <a:pPr lvl="1"/>
            <a:r>
              <a:rPr lang="en-US" sz="1800" dirty="0">
                <a:solidFill>
                  <a:schemeClr val="tx2"/>
                </a:solidFill>
              </a:rPr>
              <a:t>Ports. The gateway creates an outbound connection to Azure Service Bus. It communicates on outbound ports: TCP 443 (default), 5671, 5672, 9350 thru 9354. The gateway does not require inbound ports.</a:t>
            </a:r>
            <a:endParaRPr lang="en-US" sz="1800" noProof="0" dirty="0">
              <a:solidFill>
                <a:schemeClr val="tx2"/>
              </a:solidFill>
            </a:endParaRPr>
          </a:p>
        </p:txBody>
      </p:sp>
      <p:sp>
        <p:nvSpPr>
          <p:cNvPr id="8" name="Rectangle 7">
            <a:extLst>
              <a:ext uri="{FF2B5EF4-FFF2-40B4-BE49-F238E27FC236}">
                <a16:creationId xmlns:a16="http://schemas.microsoft.com/office/drawing/2014/main" id="{7600DF1D-F5D6-41AD-A6E9-63BDB5454CBD}"/>
              </a:ext>
            </a:extLst>
          </p:cNvPr>
          <p:cNvSpPr/>
          <p:nvPr/>
        </p:nvSpPr>
        <p:spPr>
          <a:xfrm>
            <a:off x="5843792" y="6527106"/>
            <a:ext cx="6096000" cy="276999"/>
          </a:xfrm>
          <a:prstGeom prst="rect">
            <a:avLst/>
          </a:prstGeom>
        </p:spPr>
        <p:txBody>
          <a:bodyPr>
            <a:spAutoFit/>
          </a:bodyPr>
          <a:lstStyle/>
          <a:p>
            <a:r>
              <a:rPr lang="en-US" sz="1200" dirty="0">
                <a:hlinkClick r:id="rId3"/>
              </a:rPr>
              <a:t>Power BI data sources - Power BI | Microsoft Docs</a:t>
            </a:r>
            <a:endParaRPr lang="en-US" sz="1200" dirty="0"/>
          </a:p>
        </p:txBody>
      </p:sp>
      <p:pic>
        <p:nvPicPr>
          <p:cNvPr id="9" name="Picture 8">
            <a:extLst>
              <a:ext uri="{FF2B5EF4-FFF2-40B4-BE49-F238E27FC236}">
                <a16:creationId xmlns:a16="http://schemas.microsoft.com/office/drawing/2014/main" id="{21CEE841-ACBB-437A-B62C-FB4A3ECDD640}"/>
              </a:ext>
            </a:extLst>
          </p:cNvPr>
          <p:cNvPicPr>
            <a:picLocks noChangeAspect="1"/>
          </p:cNvPicPr>
          <p:nvPr/>
        </p:nvPicPr>
        <p:blipFill>
          <a:blip r:embed="rId4"/>
          <a:stretch>
            <a:fillRect/>
          </a:stretch>
        </p:blipFill>
        <p:spPr>
          <a:xfrm>
            <a:off x="5843792" y="1357533"/>
            <a:ext cx="3542305" cy="4892040"/>
          </a:xfrm>
          <a:prstGeom prst="rect">
            <a:avLst/>
          </a:prstGeom>
        </p:spPr>
      </p:pic>
    </p:spTree>
    <p:extLst>
      <p:ext uri="{BB962C8B-B14F-4D97-AF65-F5344CB8AC3E}">
        <p14:creationId xmlns:p14="http://schemas.microsoft.com/office/powerpoint/2010/main" val="77502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the Gateway works</a:t>
            </a:r>
          </a:p>
        </p:txBody>
      </p:sp>
      <p:sp>
        <p:nvSpPr>
          <p:cNvPr id="3" name="Content Placeholder 2"/>
          <p:cNvSpPr>
            <a:spLocks noGrp="1"/>
          </p:cNvSpPr>
          <p:nvPr>
            <p:ph sz="quarter" idx="10"/>
          </p:nvPr>
        </p:nvSpPr>
        <p:spPr/>
        <p:txBody>
          <a:bodyPr/>
          <a:lstStyle/>
          <a:p>
            <a:pPr marL="0" indent="0">
              <a:buNone/>
            </a:pPr>
            <a:r>
              <a:rPr lang="en-US" noProof="0" dirty="0">
                <a:solidFill>
                  <a:schemeClr val="tx1"/>
                </a:solidFill>
              </a:rPr>
              <a:t>.</a:t>
            </a:r>
          </a:p>
        </p:txBody>
      </p:sp>
      <p:sp>
        <p:nvSpPr>
          <p:cNvPr id="4" name="Text Placeholder 3"/>
          <p:cNvSpPr>
            <a:spLocks noGrp="1"/>
          </p:cNvSpPr>
          <p:nvPr>
            <p:ph type="body" sz="quarter" idx="11"/>
          </p:nvPr>
        </p:nvSpPr>
        <p:spPr>
          <a:xfrm>
            <a:off x="269876" y="1749425"/>
            <a:ext cx="5106988" cy="5108575"/>
          </a:xfrm>
        </p:spPr>
        <p:txBody>
          <a:bodyPr>
            <a:normAutofit fontScale="92500" lnSpcReduction="10000"/>
          </a:bodyPr>
          <a:lstStyle/>
          <a:p>
            <a:pPr marL="0" indent="0">
              <a:buNone/>
            </a:pPr>
            <a:r>
              <a:rPr lang="en-US" sz="1800" dirty="0">
                <a:solidFill>
                  <a:schemeClr val="tx2"/>
                </a:solidFill>
              </a:rPr>
              <a:t>What happens when a user interacts with an element connected to an on-premises data source - </a:t>
            </a:r>
          </a:p>
          <a:p>
            <a:pPr marL="342900" indent="-342900">
              <a:buFont typeface="+mj-lt"/>
              <a:buAutoNum type="arabicPeriod"/>
            </a:pPr>
            <a:r>
              <a:rPr lang="en-US" sz="1800" dirty="0">
                <a:solidFill>
                  <a:schemeClr val="tx2"/>
                </a:solidFill>
              </a:rPr>
              <a:t>A query will be created by the cloud service, along with the encrypted credentials for the on-premises data source, and sent to the queue for the gateway to process.</a:t>
            </a:r>
          </a:p>
          <a:p>
            <a:pPr marL="342900" indent="-342900">
              <a:buFont typeface="+mj-lt"/>
              <a:buAutoNum type="arabicPeriod"/>
            </a:pPr>
            <a:r>
              <a:rPr lang="en-US" sz="1800" dirty="0">
                <a:solidFill>
                  <a:schemeClr val="tx2"/>
                </a:solidFill>
              </a:rPr>
              <a:t>The gateway cloud service will analyze the query and will push the request to the Azure Service Bus.</a:t>
            </a:r>
          </a:p>
          <a:p>
            <a:pPr marL="342900" indent="-342900">
              <a:buFont typeface="+mj-lt"/>
              <a:buAutoNum type="arabicPeriod"/>
            </a:pPr>
            <a:r>
              <a:rPr lang="en-US" sz="1800" dirty="0">
                <a:solidFill>
                  <a:schemeClr val="tx2"/>
                </a:solidFill>
              </a:rPr>
              <a:t>The on-premises data gateway polls the Azure Service Bus for pending requests.</a:t>
            </a:r>
          </a:p>
          <a:p>
            <a:pPr marL="342900" indent="-342900">
              <a:buFont typeface="+mj-lt"/>
              <a:buAutoNum type="arabicPeriod"/>
            </a:pPr>
            <a:r>
              <a:rPr lang="en-US" sz="1800" dirty="0">
                <a:solidFill>
                  <a:schemeClr val="tx2"/>
                </a:solidFill>
              </a:rPr>
              <a:t>The gateway gets the query, decrypts the credentials and connects to the data source(s) with those credentials.</a:t>
            </a:r>
          </a:p>
          <a:p>
            <a:pPr marL="342900" indent="-342900">
              <a:buFont typeface="+mj-lt"/>
              <a:buAutoNum type="arabicPeriod"/>
            </a:pPr>
            <a:r>
              <a:rPr lang="en-US" sz="1800" dirty="0">
                <a:solidFill>
                  <a:schemeClr val="tx2"/>
                </a:solidFill>
              </a:rPr>
              <a:t>The gateway sends the query to the data source for execution.</a:t>
            </a:r>
          </a:p>
          <a:p>
            <a:pPr marL="342900" indent="-342900">
              <a:buFont typeface="+mj-lt"/>
              <a:buAutoNum type="arabicPeriod"/>
            </a:pPr>
            <a:r>
              <a:rPr lang="en-US" sz="1800" dirty="0">
                <a:solidFill>
                  <a:schemeClr val="tx2"/>
                </a:solidFill>
              </a:rPr>
              <a:t>The results are sent from the data source, back to the gateway, and then onto the cloud service. The service then uses the results.</a:t>
            </a:r>
          </a:p>
        </p:txBody>
      </p:sp>
      <p:pic>
        <p:nvPicPr>
          <p:cNvPr id="7" name="Picture 6"/>
          <p:cNvPicPr>
            <a:picLocks noChangeAspect="1"/>
          </p:cNvPicPr>
          <p:nvPr/>
        </p:nvPicPr>
        <p:blipFill>
          <a:blip r:embed="rId3"/>
          <a:stretch>
            <a:fillRect/>
          </a:stretch>
        </p:blipFill>
        <p:spPr>
          <a:xfrm>
            <a:off x="5904405" y="2589038"/>
            <a:ext cx="5699645" cy="2702826"/>
          </a:xfrm>
          <a:prstGeom prst="rect">
            <a:avLst/>
          </a:prstGeom>
        </p:spPr>
      </p:pic>
      <p:sp>
        <p:nvSpPr>
          <p:cNvPr id="5" name="Rectangle 4"/>
          <p:cNvSpPr/>
          <p:nvPr/>
        </p:nvSpPr>
        <p:spPr>
          <a:xfrm>
            <a:off x="5904405" y="5477560"/>
            <a:ext cx="6096000" cy="646331"/>
          </a:xfrm>
          <a:prstGeom prst="rect">
            <a:avLst/>
          </a:prstGeom>
        </p:spPr>
        <p:txBody>
          <a:bodyPr>
            <a:spAutoFit/>
          </a:bodyPr>
          <a:lstStyle/>
          <a:p>
            <a:r>
              <a:rPr lang="en-US" dirty="0"/>
              <a:t>https://powerbi.microsoft.com/en-us/documentation/powerbi-gateway-onprem-indepth/</a:t>
            </a:r>
          </a:p>
        </p:txBody>
      </p:sp>
    </p:spTree>
    <p:extLst>
      <p:ext uri="{BB962C8B-B14F-4D97-AF65-F5344CB8AC3E}">
        <p14:creationId xmlns:p14="http://schemas.microsoft.com/office/powerpoint/2010/main" val="352657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On-Premises Data Gateway</a:t>
            </a:r>
            <a:br>
              <a:rPr lang="en-US" dirty="0"/>
            </a:br>
            <a:r>
              <a:rPr lang="en-US" sz="2800" dirty="0">
                <a:solidFill>
                  <a:schemeClr val="tx1"/>
                </a:solidFill>
              </a:rPr>
              <a:t>SSO</a:t>
            </a:r>
            <a:endParaRPr lang="en-US" dirty="0">
              <a:solidFill>
                <a:schemeClr val="tx1"/>
              </a:solidFill>
            </a:endParaRPr>
          </a:p>
        </p:txBody>
      </p:sp>
      <p:sp>
        <p:nvSpPr>
          <p:cNvPr id="3" name="Rectangle 2"/>
          <p:cNvSpPr/>
          <p:nvPr/>
        </p:nvSpPr>
        <p:spPr>
          <a:xfrm>
            <a:off x="388657" y="6519446"/>
            <a:ext cx="6891887" cy="338554"/>
          </a:xfrm>
          <a:prstGeom prst="rect">
            <a:avLst/>
          </a:prstGeom>
        </p:spPr>
        <p:txBody>
          <a:bodyPr wrap="none">
            <a:spAutoFit/>
          </a:bodyPr>
          <a:lstStyle/>
          <a:p>
            <a:r>
              <a:rPr lang="en-US" sz="1600" dirty="0"/>
              <a:t>https://docs.microsoft.com/en-us/power-bi/service-gateway-sso-overview</a:t>
            </a:r>
          </a:p>
        </p:txBody>
      </p:sp>
      <p:sp>
        <p:nvSpPr>
          <p:cNvPr id="5" name="Text Placeholder 2"/>
          <p:cNvSpPr txBox="1">
            <a:spLocks/>
          </p:cNvSpPr>
          <p:nvPr/>
        </p:nvSpPr>
        <p:spPr>
          <a:xfrm>
            <a:off x="388657" y="1663338"/>
            <a:ext cx="5086530" cy="405642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0"/>
              </a:spcAft>
              <a:buNone/>
            </a:pPr>
            <a:r>
              <a:rPr lang="en-US" sz="1800" b="1" dirty="0"/>
              <a:t>SSO is currently supported (for DirectQuery*) for the following data sources –</a:t>
            </a:r>
          </a:p>
          <a:p>
            <a:pPr lvl="1">
              <a:spcAft>
                <a:spcPts val="0"/>
              </a:spcAft>
            </a:pPr>
            <a:r>
              <a:rPr lang="en-US" sz="1200" b="1" dirty="0"/>
              <a:t>SQL Server (Kerberos)</a:t>
            </a:r>
          </a:p>
          <a:p>
            <a:pPr lvl="1">
              <a:spcAft>
                <a:spcPts val="0"/>
              </a:spcAft>
            </a:pPr>
            <a:r>
              <a:rPr lang="en-US" sz="1200" b="1" dirty="0"/>
              <a:t>SAP HANA (Kerberos and SAML)</a:t>
            </a:r>
          </a:p>
          <a:p>
            <a:pPr lvl="1">
              <a:spcAft>
                <a:spcPts val="0"/>
              </a:spcAft>
            </a:pPr>
            <a:r>
              <a:rPr lang="en-US" sz="1200" b="1" dirty="0"/>
              <a:t>SAP BW (Kerberos)</a:t>
            </a:r>
          </a:p>
          <a:p>
            <a:pPr lvl="1">
              <a:spcAft>
                <a:spcPts val="0"/>
              </a:spcAft>
            </a:pPr>
            <a:r>
              <a:rPr lang="en-US" sz="1200" b="1" dirty="0"/>
              <a:t>Teradata (Kerberos)</a:t>
            </a:r>
          </a:p>
          <a:p>
            <a:pPr lvl="1">
              <a:spcAft>
                <a:spcPts val="0"/>
              </a:spcAft>
            </a:pPr>
            <a:r>
              <a:rPr lang="en-US" sz="1200" b="1" dirty="0"/>
              <a:t>Spark (Kerberos)</a:t>
            </a:r>
          </a:p>
          <a:p>
            <a:pPr lvl="1">
              <a:spcAft>
                <a:spcPts val="0"/>
              </a:spcAft>
            </a:pPr>
            <a:r>
              <a:rPr lang="en-US" sz="1200" b="1" dirty="0"/>
              <a:t>Impala (Kerberos)</a:t>
            </a:r>
          </a:p>
          <a:p>
            <a:pPr marL="0" indent="0">
              <a:spcAft>
                <a:spcPts val="0"/>
              </a:spcAft>
              <a:buNone/>
            </a:pPr>
            <a:r>
              <a:rPr lang="en-US" sz="1800" b="1" dirty="0"/>
              <a:t>Query Steps when running SSO</a:t>
            </a:r>
          </a:p>
          <a:p>
            <a:pPr marL="342900" indent="-342900">
              <a:spcAft>
                <a:spcPts val="0"/>
              </a:spcAft>
              <a:buFont typeface="+mj-lt"/>
              <a:buAutoNum type="arabicPeriod"/>
            </a:pPr>
            <a:r>
              <a:rPr lang="en-US" sz="1600" dirty="0"/>
              <a:t>For each query, the Power BI service includes the user principal name (UPN) when sending a query request to the configured gateway.</a:t>
            </a:r>
          </a:p>
          <a:p>
            <a:pPr marL="342900" indent="-342900">
              <a:spcAft>
                <a:spcPts val="0"/>
              </a:spcAft>
              <a:buFont typeface="+mj-lt"/>
              <a:buAutoNum type="arabicPeriod"/>
            </a:pPr>
            <a:r>
              <a:rPr lang="en-US" sz="1600" dirty="0"/>
              <a:t>The gateway needs to map the Azure Active Directory UPN to a local Active Directory identity.</a:t>
            </a:r>
          </a:p>
          <a:p>
            <a:pPr lvl="1">
              <a:spcAft>
                <a:spcPts val="0"/>
              </a:spcAft>
            </a:pPr>
            <a:r>
              <a:rPr lang="en-US" sz="1200" dirty="0"/>
              <a:t>If Azure AD DirSync (also known as Azure AD Connect) is configured, then the mapping works automatically in the gateway.</a:t>
            </a:r>
          </a:p>
          <a:p>
            <a:pPr lvl="1">
              <a:spcAft>
                <a:spcPts val="0"/>
              </a:spcAft>
            </a:pPr>
            <a:r>
              <a:rPr lang="en-US" sz="1200" dirty="0"/>
              <a:t>Otherwise, the gateway can look up and map the Azure AD UPN to a local user by performing a lookup against the local Active Directory domain.</a:t>
            </a:r>
          </a:p>
          <a:p>
            <a:pPr marL="342900" indent="-342900">
              <a:spcAft>
                <a:spcPts val="0"/>
              </a:spcAft>
              <a:buFont typeface="+mj-lt"/>
              <a:buAutoNum type="arabicPeriod"/>
            </a:pPr>
            <a:r>
              <a:rPr lang="en-US" sz="1600" dirty="0"/>
              <a:t>The gateway service process impersonates the mapped local user, opens the connection to the underlying database, and sends the query. </a:t>
            </a:r>
          </a:p>
        </p:txBody>
      </p:sp>
      <p:pic>
        <p:nvPicPr>
          <p:cNvPr id="7" name="Picture 6" descr="A screenshot of a cell phone&#10;&#10;Description automatically generated">
            <a:extLst>
              <a:ext uri="{FF2B5EF4-FFF2-40B4-BE49-F238E27FC236}">
                <a16:creationId xmlns:a16="http://schemas.microsoft.com/office/drawing/2014/main" id="{A528334A-FB46-48F8-8D4C-338661F3917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02636" y="1574799"/>
            <a:ext cx="6660414" cy="3708402"/>
          </a:xfrm>
          <a:prstGeom prst="rect">
            <a:avLst/>
          </a:prstGeom>
        </p:spPr>
      </p:pic>
      <p:sp>
        <p:nvSpPr>
          <p:cNvPr id="9" name="Rectangle 8">
            <a:extLst>
              <a:ext uri="{FF2B5EF4-FFF2-40B4-BE49-F238E27FC236}">
                <a16:creationId xmlns:a16="http://schemas.microsoft.com/office/drawing/2014/main" id="{49779E77-1F9D-4C1E-95A7-112D1BC06A56}"/>
              </a:ext>
            </a:extLst>
          </p:cNvPr>
          <p:cNvSpPr/>
          <p:nvPr/>
        </p:nvSpPr>
        <p:spPr>
          <a:xfrm>
            <a:off x="5502636" y="5283201"/>
            <a:ext cx="6660414" cy="338554"/>
          </a:xfrm>
          <a:prstGeom prst="rect">
            <a:avLst/>
          </a:prstGeom>
        </p:spPr>
        <p:txBody>
          <a:bodyPr wrap="square">
            <a:spAutoFit/>
          </a:bodyPr>
          <a:lstStyle/>
          <a:p>
            <a:r>
              <a:rPr lang="en-US" sz="1600" dirty="0"/>
              <a:t>* Live Connections to SSAS use impersonation via </a:t>
            </a:r>
            <a:r>
              <a:rPr lang="en-US" sz="1600" dirty="0" err="1"/>
              <a:t>EffectiveUserName</a:t>
            </a:r>
            <a:endParaRPr lang="en-US" sz="1600" dirty="0"/>
          </a:p>
        </p:txBody>
      </p:sp>
    </p:spTree>
    <p:extLst>
      <p:ext uri="{BB962C8B-B14F-4D97-AF65-F5344CB8AC3E}">
        <p14:creationId xmlns:p14="http://schemas.microsoft.com/office/powerpoint/2010/main" val="37936779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Gateway Management/Monitoring</a:t>
            </a:r>
          </a:p>
        </p:txBody>
      </p:sp>
      <p:sp>
        <p:nvSpPr>
          <p:cNvPr id="4" name="Text Placeholder 3"/>
          <p:cNvSpPr>
            <a:spLocks noGrp="1"/>
          </p:cNvSpPr>
          <p:nvPr>
            <p:ph type="body" sz="quarter" idx="11"/>
          </p:nvPr>
        </p:nvSpPr>
        <p:spPr>
          <a:xfrm>
            <a:off x="269876" y="1257301"/>
            <a:ext cx="6883399" cy="5600700"/>
          </a:xfrm>
        </p:spPr>
        <p:txBody>
          <a:bodyPr>
            <a:normAutofit fontScale="70000" lnSpcReduction="20000"/>
          </a:bodyPr>
          <a:lstStyle/>
          <a:p>
            <a:pPr marL="0" indent="0">
              <a:buNone/>
            </a:pPr>
            <a:r>
              <a:rPr lang="en-US" sz="1800" dirty="0">
                <a:solidFill>
                  <a:schemeClr val="tx2"/>
                </a:solidFill>
              </a:rPr>
              <a:t>Management</a:t>
            </a:r>
          </a:p>
          <a:p>
            <a:r>
              <a:rPr lang="en-US" sz="1800" dirty="0">
                <a:solidFill>
                  <a:schemeClr val="tx2"/>
                </a:solidFill>
              </a:rPr>
              <a:t>Today, anyone with a Pro license can install a gateway.  </a:t>
            </a:r>
          </a:p>
          <a:p>
            <a:r>
              <a:rPr lang="en-US" sz="1800" dirty="0">
                <a:solidFill>
                  <a:schemeClr val="tx2"/>
                </a:solidFill>
              </a:rPr>
              <a:t>Consider organization policies to monitor/prevent unwanted installations</a:t>
            </a:r>
          </a:p>
          <a:p>
            <a:r>
              <a:rPr lang="en-US" sz="1800" dirty="0">
                <a:solidFill>
                  <a:schemeClr val="tx2"/>
                </a:solidFill>
              </a:rPr>
              <a:t>Audit logs can also monitor gateway events </a:t>
            </a:r>
          </a:p>
          <a:p>
            <a:r>
              <a:rPr lang="en-US" sz="1800" dirty="0">
                <a:solidFill>
                  <a:schemeClr val="tx2"/>
                </a:solidFill>
              </a:rPr>
              <a:t>Consider a “shared” Power BI Pro Account (e.g., “</a:t>
            </a:r>
            <a:r>
              <a:rPr lang="en-US" sz="1800" dirty="0" err="1">
                <a:solidFill>
                  <a:schemeClr val="tx2"/>
                </a:solidFill>
              </a:rPr>
              <a:t>GatewayAdmin</a:t>
            </a:r>
            <a:r>
              <a:rPr lang="en-US" sz="1800" dirty="0">
                <a:solidFill>
                  <a:schemeClr val="tx2"/>
                </a:solidFill>
              </a:rPr>
              <a:t>”) to configure/register a Gateway (the gateway is tied to a single Pro Account – though multiple admins can be added to the gateway) </a:t>
            </a:r>
          </a:p>
          <a:p>
            <a:r>
              <a:rPr lang="en-US" sz="1800" b="1" dirty="0">
                <a:solidFill>
                  <a:schemeClr val="tx2"/>
                </a:solidFill>
              </a:rPr>
              <a:t>New</a:t>
            </a:r>
            <a:r>
              <a:rPr lang="en-US" sz="1800" dirty="0">
                <a:solidFill>
                  <a:schemeClr val="tx2"/>
                </a:solidFill>
              </a:rPr>
              <a:t> – Power Platform Admin Center to see full list of </a:t>
            </a:r>
            <a:r>
              <a:rPr lang="en-US" sz="1800" dirty="0">
                <a:solidFill>
                  <a:schemeClr val="tx2"/>
                </a:solidFill>
                <a:hlinkClick r:id="rId3"/>
              </a:rPr>
              <a:t>gateways</a:t>
            </a:r>
            <a:r>
              <a:rPr lang="en-US" sz="1800" dirty="0">
                <a:solidFill>
                  <a:schemeClr val="tx2"/>
                </a:solidFill>
              </a:rPr>
              <a:t> installed.</a:t>
            </a:r>
          </a:p>
          <a:p>
            <a:pPr marL="0" indent="0">
              <a:buNone/>
            </a:pPr>
            <a:endParaRPr lang="en-US" sz="1800" dirty="0">
              <a:solidFill>
                <a:schemeClr val="tx2"/>
              </a:solidFill>
            </a:endParaRPr>
          </a:p>
          <a:p>
            <a:pPr marL="0" indent="0">
              <a:buNone/>
            </a:pPr>
            <a:r>
              <a:rPr lang="en-US" sz="1800" dirty="0">
                <a:solidFill>
                  <a:schemeClr val="tx2"/>
                </a:solidFill>
              </a:rPr>
              <a:t>Monitoring</a:t>
            </a:r>
          </a:p>
          <a:p>
            <a:r>
              <a:rPr lang="en-US" sz="1800" dirty="0">
                <a:solidFill>
                  <a:schemeClr val="tx2"/>
                </a:solidFill>
              </a:rPr>
              <a:t>The Gateway can be monitored via Service availability/Performance Counters</a:t>
            </a:r>
          </a:p>
          <a:p>
            <a:r>
              <a:rPr lang="en-US" sz="1800" dirty="0">
                <a:solidFill>
                  <a:schemeClr val="tx2"/>
                </a:solidFill>
              </a:rPr>
              <a:t>The following link details an approach and considerations in monitoring the On-Premises Data Gateway - </a:t>
            </a:r>
            <a:r>
              <a:rPr lang="en-US" sz="1800" dirty="0">
                <a:solidFill>
                  <a:schemeClr val="tx2"/>
                </a:solidFill>
                <a:hlinkClick r:id="rId4"/>
              </a:rPr>
              <a:t>https://insightsquest.com/2016/08/08/monitor-on-premises-data-gateways/</a:t>
            </a:r>
            <a:r>
              <a:rPr lang="en-US" sz="1800" dirty="0">
                <a:solidFill>
                  <a:schemeClr val="tx2"/>
                </a:solidFill>
              </a:rPr>
              <a:t> </a:t>
            </a:r>
          </a:p>
          <a:p>
            <a:r>
              <a:rPr lang="en-US" sz="1800" b="1" dirty="0">
                <a:solidFill>
                  <a:schemeClr val="tx2"/>
                </a:solidFill>
              </a:rPr>
              <a:t>New</a:t>
            </a:r>
            <a:r>
              <a:rPr lang="en-US" sz="1800" dirty="0">
                <a:solidFill>
                  <a:schemeClr val="tx2"/>
                </a:solidFill>
              </a:rPr>
              <a:t> - https://docs.microsoft.com/en-us/power-bi/service-gateway-performance-monitoring</a:t>
            </a:r>
          </a:p>
          <a:p>
            <a:pPr marL="0" indent="0">
              <a:buNone/>
            </a:pPr>
            <a:endParaRPr lang="en-US" sz="1800" dirty="0">
              <a:solidFill>
                <a:schemeClr val="tx2"/>
              </a:solidFill>
            </a:endParaRPr>
          </a:p>
          <a:p>
            <a:pPr marL="0" indent="0">
              <a:buNone/>
            </a:pPr>
            <a:r>
              <a:rPr lang="en-US" sz="1800" dirty="0">
                <a:solidFill>
                  <a:schemeClr val="tx2"/>
                </a:solidFill>
              </a:rPr>
              <a:t>High Availability</a:t>
            </a:r>
          </a:p>
          <a:p>
            <a:r>
              <a:rPr lang="en-US" sz="1800" dirty="0">
                <a:solidFill>
                  <a:schemeClr val="tx2"/>
                </a:solidFill>
              </a:rPr>
              <a:t>(Dec 2017) - High availability with active/passive configuration now available (load-balancing is now available as well) - https://docs.microsoft.com/en-us/power-bi/service-gateway-high-availability-clusters</a:t>
            </a:r>
          </a:p>
          <a:p>
            <a:r>
              <a:rPr lang="en-US" sz="1800" dirty="0">
                <a:solidFill>
                  <a:schemeClr val="tx2"/>
                </a:solidFill>
              </a:rPr>
              <a:t>(Older) Alternative, use a recovery key for a smooth take-over scenario</a:t>
            </a:r>
          </a:p>
          <a:p>
            <a:pPr lvl="2"/>
            <a:r>
              <a:rPr lang="en-US" sz="1600" dirty="0">
                <a:solidFill>
                  <a:schemeClr val="tx2"/>
                </a:solidFill>
              </a:rPr>
              <a:t>Install a gateway on the first machine, configure, and note the recovery key</a:t>
            </a:r>
          </a:p>
          <a:p>
            <a:pPr lvl="2"/>
            <a:r>
              <a:rPr lang="en-US" sz="1600" dirty="0">
                <a:solidFill>
                  <a:schemeClr val="tx2"/>
                </a:solidFill>
              </a:rPr>
              <a:t>Install a gateway on a 2</a:t>
            </a:r>
            <a:r>
              <a:rPr lang="en-US" sz="1600" baseline="30000" dirty="0">
                <a:solidFill>
                  <a:schemeClr val="tx2"/>
                </a:solidFill>
              </a:rPr>
              <a:t>nd</a:t>
            </a:r>
            <a:r>
              <a:rPr lang="en-US" sz="1600" dirty="0">
                <a:solidFill>
                  <a:schemeClr val="tx2"/>
                </a:solidFill>
              </a:rPr>
              <a:t> machine – but don’t configure</a:t>
            </a:r>
          </a:p>
          <a:p>
            <a:pPr lvl="2"/>
            <a:r>
              <a:rPr lang="en-US" sz="1600" dirty="0">
                <a:solidFill>
                  <a:schemeClr val="tx2"/>
                </a:solidFill>
              </a:rPr>
              <a:t>Choose “Migrate, restore, or takeover an existing gateway” option</a:t>
            </a:r>
          </a:p>
          <a:p>
            <a:endParaRPr lang="en-US" sz="1800" dirty="0">
              <a:solidFill>
                <a:schemeClr val="tx2"/>
              </a:solidFill>
            </a:endParaRPr>
          </a:p>
        </p:txBody>
      </p:sp>
      <p:pic>
        <p:nvPicPr>
          <p:cNvPr id="5" name="Picture 4">
            <a:extLst>
              <a:ext uri="{FF2B5EF4-FFF2-40B4-BE49-F238E27FC236}">
                <a16:creationId xmlns:a16="http://schemas.microsoft.com/office/drawing/2014/main" id="{9CB93E07-0DB6-44E8-8915-23591B7E9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3275" y="1590691"/>
            <a:ext cx="4800000" cy="4752381"/>
          </a:xfrm>
          <a:prstGeom prst="rect">
            <a:avLst/>
          </a:prstGeom>
        </p:spPr>
      </p:pic>
    </p:spTree>
    <p:extLst>
      <p:ext uri="{BB962C8B-B14F-4D97-AF65-F5344CB8AC3E}">
        <p14:creationId xmlns:p14="http://schemas.microsoft.com/office/powerpoint/2010/main" val="19445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On Premise Data Gateway</a:t>
            </a:r>
            <a:endParaRPr lang="en-US" i="1" dirty="0"/>
          </a:p>
        </p:txBody>
      </p:sp>
    </p:spTree>
    <p:extLst>
      <p:ext uri="{BB962C8B-B14F-4D97-AF65-F5344CB8AC3E}">
        <p14:creationId xmlns:p14="http://schemas.microsoft.com/office/powerpoint/2010/main" val="4057904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2EFD137A-3997-4F91-86CD-D688C27D42BB}"/>
              </a:ext>
            </a:extLst>
          </p:cNvPr>
          <p:cNvSpPr/>
          <p:nvPr/>
        </p:nvSpPr>
        <p:spPr bwMode="auto">
          <a:xfrm>
            <a:off x="10185294"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SHARE</a:t>
            </a:r>
          </a:p>
        </p:txBody>
      </p:sp>
      <p:sp>
        <p:nvSpPr>
          <p:cNvPr id="119" name="Rectangle 118">
            <a:extLst>
              <a:ext uri="{FF2B5EF4-FFF2-40B4-BE49-F238E27FC236}">
                <a16:creationId xmlns:a16="http://schemas.microsoft.com/office/drawing/2014/main" id="{FC738286-711D-4E49-A2AA-82107C92939B}"/>
              </a:ext>
            </a:extLst>
          </p:cNvPr>
          <p:cNvSpPr/>
          <p:nvPr/>
        </p:nvSpPr>
        <p:spPr bwMode="auto">
          <a:xfrm>
            <a:off x="8218498" y="1320701"/>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ANALYZE</a:t>
            </a:r>
          </a:p>
        </p:txBody>
      </p:sp>
      <p:sp>
        <p:nvSpPr>
          <p:cNvPr id="188" name="Rectangle 187">
            <a:extLst>
              <a:ext uri="{FF2B5EF4-FFF2-40B4-BE49-F238E27FC236}">
                <a16:creationId xmlns:a16="http://schemas.microsoft.com/office/drawing/2014/main" id="{D824426B-FA67-493E-A055-5D08C8B3FF74}"/>
              </a:ext>
            </a:extLst>
          </p:cNvPr>
          <p:cNvSpPr/>
          <p:nvPr/>
        </p:nvSpPr>
        <p:spPr bwMode="auto">
          <a:xfrm>
            <a:off x="1936703"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GATHER</a:t>
            </a:r>
          </a:p>
        </p:txBody>
      </p:sp>
      <p:sp>
        <p:nvSpPr>
          <p:cNvPr id="189" name="Rectangle 188">
            <a:extLst>
              <a:ext uri="{FF2B5EF4-FFF2-40B4-BE49-F238E27FC236}">
                <a16:creationId xmlns:a16="http://schemas.microsoft.com/office/drawing/2014/main" id="{3A89BD88-D31B-46D0-B62D-6F0D300C35C1}"/>
              </a:ext>
            </a:extLst>
          </p:cNvPr>
          <p:cNvSpPr/>
          <p:nvPr/>
        </p:nvSpPr>
        <p:spPr bwMode="auto">
          <a:xfrm>
            <a:off x="3905741" y="1317856"/>
            <a:ext cx="2194249"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STORE</a:t>
            </a:r>
          </a:p>
        </p:txBody>
      </p:sp>
      <p:sp>
        <p:nvSpPr>
          <p:cNvPr id="190" name="Rectangle 189">
            <a:extLst>
              <a:ext uri="{FF2B5EF4-FFF2-40B4-BE49-F238E27FC236}">
                <a16:creationId xmlns:a16="http://schemas.microsoft.com/office/drawing/2014/main" id="{7E3A9FE7-0AB1-4FD4-9CDF-5483E0571CC1}"/>
              </a:ext>
            </a:extLst>
          </p:cNvPr>
          <p:cNvSpPr/>
          <p:nvPr/>
        </p:nvSpPr>
        <p:spPr bwMode="auto">
          <a:xfrm>
            <a:off x="6243853" y="1317856"/>
            <a:ext cx="1828541"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MODEL</a:t>
            </a:r>
          </a:p>
        </p:txBody>
      </p:sp>
      <p:grpSp>
        <p:nvGrpSpPr>
          <p:cNvPr id="9" name="Group 8">
            <a:extLst>
              <a:ext uri="{FF2B5EF4-FFF2-40B4-BE49-F238E27FC236}">
                <a16:creationId xmlns:a16="http://schemas.microsoft.com/office/drawing/2014/main" id="{04F5C537-F7DE-4FB5-B335-D0C3787D79A2}"/>
              </a:ext>
            </a:extLst>
          </p:cNvPr>
          <p:cNvGrpSpPr/>
          <p:nvPr/>
        </p:nvGrpSpPr>
        <p:grpSpPr>
          <a:xfrm>
            <a:off x="2105711" y="1769182"/>
            <a:ext cx="1496821" cy="1133263"/>
            <a:chOff x="2094410" y="1571211"/>
            <a:chExt cx="1497033" cy="1133423"/>
          </a:xfrm>
        </p:grpSpPr>
        <p:grpSp>
          <p:nvGrpSpPr>
            <p:cNvPr id="8" name="Group 7">
              <a:extLst>
                <a:ext uri="{FF2B5EF4-FFF2-40B4-BE49-F238E27FC236}">
                  <a16:creationId xmlns:a16="http://schemas.microsoft.com/office/drawing/2014/main" id="{98CA712E-2C9D-468F-8BE9-C39AE738C96C}"/>
                </a:ext>
              </a:extLst>
            </p:cNvPr>
            <p:cNvGrpSpPr/>
            <p:nvPr/>
          </p:nvGrpSpPr>
          <p:grpSpPr>
            <a:xfrm>
              <a:off x="2094410" y="1571211"/>
              <a:ext cx="1497033" cy="1133423"/>
              <a:chOff x="2094410" y="1571211"/>
              <a:chExt cx="1497033" cy="1133423"/>
            </a:xfrm>
          </p:grpSpPr>
          <p:sp>
            <p:nvSpPr>
              <p:cNvPr id="4" name="Rectangle: Rounded Corners 3">
                <a:extLst>
                  <a:ext uri="{FF2B5EF4-FFF2-40B4-BE49-F238E27FC236}">
                    <a16:creationId xmlns:a16="http://schemas.microsoft.com/office/drawing/2014/main" id="{1C94B36C-1F3E-4D9D-9F9F-0134DE821BF9}"/>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0F9D6282-7D43-47F9-B708-90931489FF17}"/>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ETL</a:t>
                </a:r>
              </a:p>
            </p:txBody>
          </p:sp>
        </p:grpSp>
        <p:sp>
          <p:nvSpPr>
            <p:cNvPr id="191" name="TextBox 190">
              <a:extLst>
                <a:ext uri="{FF2B5EF4-FFF2-40B4-BE49-F238E27FC236}">
                  <a16:creationId xmlns:a16="http://schemas.microsoft.com/office/drawing/2014/main" id="{1A7919C4-49EC-48FA-9468-6B7843ACD6BE}"/>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SSIS</a:t>
              </a:r>
            </a:p>
          </p:txBody>
        </p:sp>
      </p:grpSp>
      <p:grpSp>
        <p:nvGrpSpPr>
          <p:cNvPr id="12" name="Group 11">
            <a:extLst>
              <a:ext uri="{FF2B5EF4-FFF2-40B4-BE49-F238E27FC236}">
                <a16:creationId xmlns:a16="http://schemas.microsoft.com/office/drawing/2014/main" id="{0E3AEFFB-DFEF-4A6E-835F-3EB047D46394}"/>
              </a:ext>
            </a:extLst>
          </p:cNvPr>
          <p:cNvGrpSpPr/>
          <p:nvPr/>
        </p:nvGrpSpPr>
        <p:grpSpPr>
          <a:xfrm>
            <a:off x="4890992" y="1742326"/>
            <a:ext cx="1496821" cy="1153404"/>
            <a:chOff x="4628891" y="1189671"/>
            <a:chExt cx="1497033" cy="1153567"/>
          </a:xfrm>
        </p:grpSpPr>
        <p:sp>
          <p:nvSpPr>
            <p:cNvPr id="125" name="Cylinder 124">
              <a:extLst>
                <a:ext uri="{FF2B5EF4-FFF2-40B4-BE49-F238E27FC236}">
                  <a16:creationId xmlns:a16="http://schemas.microsoft.com/office/drawing/2014/main" id="{E8294474-EB97-492E-B733-A9523CCD8C38}"/>
                </a:ext>
              </a:extLst>
            </p:cNvPr>
            <p:cNvSpPr/>
            <p:nvPr/>
          </p:nvSpPr>
          <p:spPr>
            <a:xfrm>
              <a:off x="4967064" y="1413066"/>
              <a:ext cx="793315" cy="930172"/>
            </a:xfrm>
            <a:prstGeom prst="can">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39D70D94-09A4-4F78-AD83-249E74347198}"/>
                </a:ext>
              </a:extLst>
            </p:cNvPr>
            <p:cNvSpPr txBox="1"/>
            <p:nvPr/>
          </p:nvSpPr>
          <p:spPr>
            <a:xfrm>
              <a:off x="4628891" y="118967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RDW</a:t>
              </a:r>
            </a:p>
          </p:txBody>
        </p:sp>
        <p:sp>
          <p:nvSpPr>
            <p:cNvPr id="192" name="TextBox 191">
              <a:extLst>
                <a:ext uri="{FF2B5EF4-FFF2-40B4-BE49-F238E27FC236}">
                  <a16:creationId xmlns:a16="http://schemas.microsoft.com/office/drawing/2014/main" id="{E69343C9-B019-4B26-9554-C7539A68DE0F}"/>
                </a:ext>
              </a:extLst>
            </p:cNvPr>
            <p:cNvSpPr txBox="1"/>
            <p:nvPr/>
          </p:nvSpPr>
          <p:spPr>
            <a:xfrm>
              <a:off x="4845319" y="1618896"/>
              <a:ext cx="1050056" cy="27703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SQL </a:t>
              </a:r>
              <a:r>
                <a:rPr lang="en-US" sz="1200" b="1" dirty="0" err="1">
                  <a:solidFill>
                    <a:srgbClr val="00B050"/>
                  </a:solidFill>
                </a:rPr>
                <a:t>Svr</a:t>
              </a:r>
              <a:endParaRPr lang="en-US" sz="1200" b="1" dirty="0">
                <a:solidFill>
                  <a:srgbClr val="00B050"/>
                </a:solidFill>
              </a:endParaRPr>
            </a:p>
          </p:txBody>
        </p:sp>
      </p:grpSp>
      <p:grpSp>
        <p:nvGrpSpPr>
          <p:cNvPr id="198" name="Group 197">
            <a:extLst>
              <a:ext uri="{FF2B5EF4-FFF2-40B4-BE49-F238E27FC236}">
                <a16:creationId xmlns:a16="http://schemas.microsoft.com/office/drawing/2014/main" id="{1DA2E9E2-F292-4DB1-8010-D298715AB712}"/>
              </a:ext>
            </a:extLst>
          </p:cNvPr>
          <p:cNvGrpSpPr/>
          <p:nvPr/>
        </p:nvGrpSpPr>
        <p:grpSpPr>
          <a:xfrm>
            <a:off x="8369453" y="1739816"/>
            <a:ext cx="1496821" cy="1133263"/>
            <a:chOff x="2094410" y="1571211"/>
            <a:chExt cx="1497033" cy="1133423"/>
          </a:xfrm>
        </p:grpSpPr>
        <p:grpSp>
          <p:nvGrpSpPr>
            <p:cNvPr id="199" name="Group 198">
              <a:extLst>
                <a:ext uri="{FF2B5EF4-FFF2-40B4-BE49-F238E27FC236}">
                  <a16:creationId xmlns:a16="http://schemas.microsoft.com/office/drawing/2014/main" id="{59B60326-B9C0-4E08-B9E3-87EB5DAF855D}"/>
                </a:ext>
              </a:extLst>
            </p:cNvPr>
            <p:cNvGrpSpPr/>
            <p:nvPr/>
          </p:nvGrpSpPr>
          <p:grpSpPr>
            <a:xfrm>
              <a:off x="2094410" y="1571211"/>
              <a:ext cx="1497033" cy="1133423"/>
              <a:chOff x="2094410" y="1571211"/>
              <a:chExt cx="1497033" cy="1133423"/>
            </a:xfrm>
          </p:grpSpPr>
          <p:sp>
            <p:nvSpPr>
              <p:cNvPr id="227" name="Rectangle: Rounded Corners 226">
                <a:extLst>
                  <a:ext uri="{FF2B5EF4-FFF2-40B4-BE49-F238E27FC236}">
                    <a16:creationId xmlns:a16="http://schemas.microsoft.com/office/drawing/2014/main" id="{426551FF-659D-4B63-B98C-1BB52EB52A1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9BADAD4A-AC41-4151-BEDC-51B9F518C431}"/>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Reporting</a:t>
                </a:r>
              </a:p>
            </p:txBody>
          </p:sp>
        </p:grpSp>
        <p:sp>
          <p:nvSpPr>
            <p:cNvPr id="200" name="TextBox 199">
              <a:extLst>
                <a:ext uri="{FF2B5EF4-FFF2-40B4-BE49-F238E27FC236}">
                  <a16:creationId xmlns:a16="http://schemas.microsoft.com/office/drawing/2014/main" id="{06A0511C-BA1E-44C0-8F66-945F3AF6DBFC}"/>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SSRS</a:t>
              </a:r>
            </a:p>
          </p:txBody>
        </p:sp>
      </p:grpSp>
      <p:grpSp>
        <p:nvGrpSpPr>
          <p:cNvPr id="234" name="Group 233">
            <a:extLst>
              <a:ext uri="{FF2B5EF4-FFF2-40B4-BE49-F238E27FC236}">
                <a16:creationId xmlns:a16="http://schemas.microsoft.com/office/drawing/2014/main" id="{7D56DE12-0AFE-4718-8184-3A43A9EB6C4F}"/>
              </a:ext>
            </a:extLst>
          </p:cNvPr>
          <p:cNvGrpSpPr/>
          <p:nvPr/>
        </p:nvGrpSpPr>
        <p:grpSpPr>
          <a:xfrm>
            <a:off x="10354301" y="1769182"/>
            <a:ext cx="1496821" cy="1133263"/>
            <a:chOff x="2094410" y="1571211"/>
            <a:chExt cx="1497033" cy="1133423"/>
          </a:xfrm>
        </p:grpSpPr>
        <p:grpSp>
          <p:nvGrpSpPr>
            <p:cNvPr id="235" name="Group 234">
              <a:extLst>
                <a:ext uri="{FF2B5EF4-FFF2-40B4-BE49-F238E27FC236}">
                  <a16:creationId xmlns:a16="http://schemas.microsoft.com/office/drawing/2014/main" id="{4F8F19C1-AC83-4FF2-BBB4-EDF0284069F1}"/>
                </a:ext>
              </a:extLst>
            </p:cNvPr>
            <p:cNvGrpSpPr/>
            <p:nvPr/>
          </p:nvGrpSpPr>
          <p:grpSpPr>
            <a:xfrm>
              <a:off x="2094410" y="1571211"/>
              <a:ext cx="1497033" cy="1133423"/>
              <a:chOff x="2094410" y="1571211"/>
              <a:chExt cx="1497033" cy="1133423"/>
            </a:xfrm>
          </p:grpSpPr>
          <p:sp>
            <p:nvSpPr>
              <p:cNvPr id="237" name="Rectangle: Rounded Corners 236">
                <a:extLst>
                  <a:ext uri="{FF2B5EF4-FFF2-40B4-BE49-F238E27FC236}">
                    <a16:creationId xmlns:a16="http://schemas.microsoft.com/office/drawing/2014/main" id="{BCC05D6B-B805-4B2A-9623-8B32472DF041}"/>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0B3CCADE-1DB3-44FF-B710-52503E132EE8}"/>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Portal</a:t>
                </a:r>
              </a:p>
            </p:txBody>
          </p:sp>
        </p:grpSp>
        <p:sp>
          <p:nvSpPr>
            <p:cNvPr id="236" name="TextBox 235">
              <a:extLst>
                <a:ext uri="{FF2B5EF4-FFF2-40B4-BE49-F238E27FC236}">
                  <a16:creationId xmlns:a16="http://schemas.microsoft.com/office/drawing/2014/main" id="{53738449-1DD1-47D3-989A-BE8199CF5B70}"/>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SharePoint</a:t>
              </a:r>
            </a:p>
          </p:txBody>
        </p:sp>
      </p:grpSp>
      <p:grpSp>
        <p:nvGrpSpPr>
          <p:cNvPr id="18" name="Group 17">
            <a:extLst>
              <a:ext uri="{FF2B5EF4-FFF2-40B4-BE49-F238E27FC236}">
                <a16:creationId xmlns:a16="http://schemas.microsoft.com/office/drawing/2014/main" id="{0F3C6294-26BF-4E3B-93B8-2C26A59EA1BF}"/>
              </a:ext>
            </a:extLst>
          </p:cNvPr>
          <p:cNvGrpSpPr/>
          <p:nvPr/>
        </p:nvGrpSpPr>
        <p:grpSpPr>
          <a:xfrm>
            <a:off x="6431787" y="2032571"/>
            <a:ext cx="1496821" cy="1248116"/>
            <a:chOff x="6441075" y="1799597"/>
            <a:chExt cx="1497033" cy="1248293"/>
          </a:xfrm>
        </p:grpSpPr>
        <p:sp>
          <p:nvSpPr>
            <p:cNvPr id="14" name="Cube 13">
              <a:extLst>
                <a:ext uri="{FF2B5EF4-FFF2-40B4-BE49-F238E27FC236}">
                  <a16:creationId xmlns:a16="http://schemas.microsoft.com/office/drawing/2014/main" id="{DC03D762-F1CB-47CE-815B-FC9104BAF11D}"/>
                </a:ext>
              </a:extLst>
            </p:cNvPr>
            <p:cNvSpPr/>
            <p:nvPr/>
          </p:nvSpPr>
          <p:spPr>
            <a:xfrm>
              <a:off x="6906578" y="2257757"/>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43EFE01-743A-4B5E-8E58-E677ACEE8D84}"/>
                </a:ext>
              </a:extLst>
            </p:cNvPr>
            <p:cNvGrpSpPr/>
            <p:nvPr/>
          </p:nvGrpSpPr>
          <p:grpSpPr>
            <a:xfrm>
              <a:off x="6441075" y="1799597"/>
              <a:ext cx="1497033" cy="1036354"/>
              <a:chOff x="5997965" y="1240202"/>
              <a:chExt cx="1497033" cy="1036354"/>
            </a:xfrm>
          </p:grpSpPr>
          <p:grpSp>
            <p:nvGrpSpPr>
              <p:cNvPr id="11" name="Group 10">
                <a:extLst>
                  <a:ext uri="{FF2B5EF4-FFF2-40B4-BE49-F238E27FC236}">
                    <a16:creationId xmlns:a16="http://schemas.microsoft.com/office/drawing/2014/main" id="{48D79969-962D-4E43-A011-E6DBD731ABFF}"/>
                  </a:ext>
                </a:extLst>
              </p:cNvPr>
              <p:cNvGrpSpPr/>
              <p:nvPr/>
            </p:nvGrpSpPr>
            <p:grpSpPr>
              <a:xfrm>
                <a:off x="5997965" y="1240202"/>
                <a:ext cx="1497033" cy="1036354"/>
                <a:chOff x="5997965" y="1240202"/>
                <a:chExt cx="1497033" cy="1036354"/>
              </a:xfrm>
            </p:grpSpPr>
            <p:sp>
              <p:nvSpPr>
                <p:cNvPr id="239" name="TextBox 238">
                  <a:extLst>
                    <a:ext uri="{FF2B5EF4-FFF2-40B4-BE49-F238E27FC236}">
                      <a16:creationId xmlns:a16="http://schemas.microsoft.com/office/drawing/2014/main" id="{521A20E2-1B64-47BE-AF1F-E1DE76E879A2}"/>
                    </a:ext>
                  </a:extLst>
                </p:cNvPr>
                <p:cNvSpPr txBox="1"/>
                <p:nvPr/>
              </p:nvSpPr>
              <p:spPr>
                <a:xfrm>
                  <a:off x="5997965" y="1240202"/>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OLAP</a:t>
                  </a:r>
                </a:p>
              </p:txBody>
            </p:sp>
            <p:sp>
              <p:nvSpPr>
                <p:cNvPr id="10" name="Cube 9">
                  <a:extLst>
                    <a:ext uri="{FF2B5EF4-FFF2-40B4-BE49-F238E27FC236}">
                      <a16:creationId xmlns:a16="http://schemas.microsoft.com/office/drawing/2014/main" id="{F8C594D3-0133-4BC7-8858-FD508A8317F3}"/>
                    </a:ext>
                  </a:extLst>
                </p:cNvPr>
                <p:cNvSpPr/>
                <p:nvPr/>
              </p:nvSpPr>
              <p:spPr>
                <a:xfrm>
                  <a:off x="6237102" y="1486423"/>
                  <a:ext cx="829035" cy="7901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0" name="TextBox 239">
                <a:extLst>
                  <a:ext uri="{FF2B5EF4-FFF2-40B4-BE49-F238E27FC236}">
                    <a16:creationId xmlns:a16="http://schemas.microsoft.com/office/drawing/2014/main" id="{CDEAC1C6-816E-48BA-A0A0-C1088A3ED2E0}"/>
                  </a:ext>
                </a:extLst>
              </p:cNvPr>
              <p:cNvSpPr txBox="1"/>
              <p:nvPr/>
            </p:nvSpPr>
            <p:spPr>
              <a:xfrm>
                <a:off x="6045149" y="167301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SSAS</a:t>
                </a:r>
              </a:p>
            </p:txBody>
          </p:sp>
        </p:grpSp>
      </p:grpSp>
      <p:grpSp>
        <p:nvGrpSpPr>
          <p:cNvPr id="16" name="Group 15">
            <a:extLst>
              <a:ext uri="{FF2B5EF4-FFF2-40B4-BE49-F238E27FC236}">
                <a16:creationId xmlns:a16="http://schemas.microsoft.com/office/drawing/2014/main" id="{DE947762-42F2-4A72-8F4F-2D66A43BD29B}"/>
              </a:ext>
            </a:extLst>
          </p:cNvPr>
          <p:cNvGrpSpPr/>
          <p:nvPr/>
        </p:nvGrpSpPr>
        <p:grpSpPr>
          <a:xfrm>
            <a:off x="163329" y="1868928"/>
            <a:ext cx="1496821" cy="1082593"/>
            <a:chOff x="300028" y="1962302"/>
            <a:chExt cx="1497033" cy="1082746"/>
          </a:xfrm>
        </p:grpSpPr>
        <p:sp>
          <p:nvSpPr>
            <p:cNvPr id="121" name="TextBox 120">
              <a:extLst>
                <a:ext uri="{FF2B5EF4-FFF2-40B4-BE49-F238E27FC236}">
                  <a16:creationId xmlns:a16="http://schemas.microsoft.com/office/drawing/2014/main" id="{78F7A01A-6A02-4A40-90AF-1136A80A9A88}"/>
                </a:ext>
              </a:extLst>
            </p:cNvPr>
            <p:cNvSpPr txBox="1"/>
            <p:nvPr/>
          </p:nvSpPr>
          <p:spPr>
            <a:xfrm>
              <a:off x="300028" y="2638783"/>
              <a:ext cx="1497033"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Traditional Apps (structured)</a:t>
              </a:r>
            </a:p>
          </p:txBody>
        </p:sp>
        <p:grpSp>
          <p:nvGrpSpPr>
            <p:cNvPr id="15" name="Group 14">
              <a:extLst>
                <a:ext uri="{FF2B5EF4-FFF2-40B4-BE49-F238E27FC236}">
                  <a16:creationId xmlns:a16="http://schemas.microsoft.com/office/drawing/2014/main" id="{D14CC148-723B-4FC4-8D0B-8E5007716527}"/>
                </a:ext>
              </a:extLst>
            </p:cNvPr>
            <p:cNvGrpSpPr/>
            <p:nvPr/>
          </p:nvGrpSpPr>
          <p:grpSpPr>
            <a:xfrm>
              <a:off x="743929" y="1962302"/>
              <a:ext cx="609231" cy="651708"/>
              <a:chOff x="761013" y="1962302"/>
              <a:chExt cx="609231" cy="651708"/>
            </a:xfrm>
          </p:grpSpPr>
          <p:sp>
            <p:nvSpPr>
              <p:cNvPr id="2" name="Cylinder 1">
                <a:extLst>
                  <a:ext uri="{FF2B5EF4-FFF2-40B4-BE49-F238E27FC236}">
                    <a16:creationId xmlns:a16="http://schemas.microsoft.com/office/drawing/2014/main" id="{226765D1-293F-487C-AE16-0391139F5BC1}"/>
                  </a:ext>
                </a:extLst>
              </p:cNvPr>
              <p:cNvSpPr/>
              <p:nvPr/>
            </p:nvSpPr>
            <p:spPr>
              <a:xfrm>
                <a:off x="826092" y="19623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ylinder 240">
                <a:extLst>
                  <a:ext uri="{FF2B5EF4-FFF2-40B4-BE49-F238E27FC236}">
                    <a16:creationId xmlns:a16="http://schemas.microsoft.com/office/drawing/2014/main" id="{D7A58C17-653D-44F9-B584-AEE9DBDE9AFF}"/>
                  </a:ext>
                </a:extLst>
              </p:cNvPr>
              <p:cNvSpPr/>
              <p:nvPr/>
            </p:nvSpPr>
            <p:spPr>
              <a:xfrm>
                <a:off x="978492" y="211470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ylinder 241">
                <a:extLst>
                  <a:ext uri="{FF2B5EF4-FFF2-40B4-BE49-F238E27FC236}">
                    <a16:creationId xmlns:a16="http://schemas.microsoft.com/office/drawing/2014/main" id="{0974389C-C9F5-414A-B1D1-98E2A7E84CDF}"/>
                  </a:ext>
                </a:extLst>
              </p:cNvPr>
              <p:cNvSpPr/>
              <p:nvPr/>
            </p:nvSpPr>
            <p:spPr>
              <a:xfrm>
                <a:off x="761013" y="2210922"/>
                <a:ext cx="391752" cy="403088"/>
              </a:xfrm>
              <a:prstGeom prst="ca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9" name="Straight Arrow Connector 258">
            <a:extLst>
              <a:ext uri="{FF2B5EF4-FFF2-40B4-BE49-F238E27FC236}">
                <a16:creationId xmlns:a16="http://schemas.microsoft.com/office/drawing/2014/main" id="{B3A3C4E2-F1A2-4048-9994-5B1625B37F17}"/>
              </a:ext>
            </a:extLst>
          </p:cNvPr>
          <p:cNvCxnSpPr>
            <a:cxnSpLocks/>
          </p:cNvCxnSpPr>
          <p:nvPr/>
        </p:nvCxnSpPr>
        <p:spPr>
          <a:xfrm>
            <a:off x="1604633" y="2155663"/>
            <a:ext cx="548562"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41E5760F-D205-4950-9688-A865663281B4}"/>
              </a:ext>
            </a:extLst>
          </p:cNvPr>
          <p:cNvCxnSpPr>
            <a:cxnSpLocks/>
          </p:cNvCxnSpPr>
          <p:nvPr/>
        </p:nvCxnSpPr>
        <p:spPr>
          <a:xfrm>
            <a:off x="3416699" y="2155663"/>
            <a:ext cx="17828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6D78592-6BE9-40CE-952B-BDADF160A11C}"/>
              </a:ext>
            </a:extLst>
          </p:cNvPr>
          <p:cNvCxnSpPr>
            <a:cxnSpLocks/>
          </p:cNvCxnSpPr>
          <p:nvPr/>
        </p:nvCxnSpPr>
        <p:spPr>
          <a:xfrm>
            <a:off x="6118872" y="2101820"/>
            <a:ext cx="24685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46EC6F1B-BD1C-43C3-92C1-AD8FB0EA2399}"/>
              </a:ext>
            </a:extLst>
          </p:cNvPr>
          <p:cNvCxnSpPr>
            <a:cxnSpLocks/>
          </p:cNvCxnSpPr>
          <p:nvPr/>
        </p:nvCxnSpPr>
        <p:spPr>
          <a:xfrm flipH="1">
            <a:off x="8291199" y="2117513"/>
            <a:ext cx="0" cy="143053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64" name="Right Bracket 263">
            <a:extLst>
              <a:ext uri="{FF2B5EF4-FFF2-40B4-BE49-F238E27FC236}">
                <a16:creationId xmlns:a16="http://schemas.microsoft.com/office/drawing/2014/main" id="{D84A9F87-007B-494D-A33C-C6FA47A36533}"/>
              </a:ext>
            </a:extLst>
          </p:cNvPr>
          <p:cNvSpPr/>
          <p:nvPr/>
        </p:nvSpPr>
        <p:spPr>
          <a:xfrm>
            <a:off x="9627930" y="2282705"/>
            <a:ext cx="232475" cy="154202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cxnSp>
        <p:nvCxnSpPr>
          <p:cNvPr id="265" name="Straight Arrow Connector 264">
            <a:extLst>
              <a:ext uri="{FF2B5EF4-FFF2-40B4-BE49-F238E27FC236}">
                <a16:creationId xmlns:a16="http://schemas.microsoft.com/office/drawing/2014/main" id="{7793FA6A-357A-40B5-8336-BC02D0A3F974}"/>
              </a:ext>
            </a:extLst>
          </p:cNvPr>
          <p:cNvCxnSpPr>
            <a:cxnSpLocks/>
          </p:cNvCxnSpPr>
          <p:nvPr/>
        </p:nvCxnSpPr>
        <p:spPr>
          <a:xfrm>
            <a:off x="9860405" y="3061232"/>
            <a:ext cx="63998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750CD42A-5415-4D49-A295-26EEE9597CB0}"/>
              </a:ext>
            </a:extLst>
          </p:cNvPr>
          <p:cNvGrpSpPr/>
          <p:nvPr/>
        </p:nvGrpSpPr>
        <p:grpSpPr>
          <a:xfrm>
            <a:off x="10377007" y="2979830"/>
            <a:ext cx="1496821" cy="1133263"/>
            <a:chOff x="2094410" y="1571211"/>
            <a:chExt cx="1497033" cy="1133423"/>
          </a:xfrm>
        </p:grpSpPr>
        <p:grpSp>
          <p:nvGrpSpPr>
            <p:cNvPr id="267" name="Group 266">
              <a:extLst>
                <a:ext uri="{FF2B5EF4-FFF2-40B4-BE49-F238E27FC236}">
                  <a16:creationId xmlns:a16="http://schemas.microsoft.com/office/drawing/2014/main" id="{6EE02F3B-2710-4838-A180-51D2B245DB76}"/>
                </a:ext>
              </a:extLst>
            </p:cNvPr>
            <p:cNvGrpSpPr/>
            <p:nvPr/>
          </p:nvGrpSpPr>
          <p:grpSpPr>
            <a:xfrm>
              <a:off x="2094410" y="1571211"/>
              <a:ext cx="1497033" cy="1133423"/>
              <a:chOff x="2094410" y="1571211"/>
              <a:chExt cx="1497033" cy="1133423"/>
            </a:xfrm>
          </p:grpSpPr>
          <p:sp>
            <p:nvSpPr>
              <p:cNvPr id="269" name="Rectangle: Rounded Corners 268">
                <a:extLst>
                  <a:ext uri="{FF2B5EF4-FFF2-40B4-BE49-F238E27FC236}">
                    <a16:creationId xmlns:a16="http://schemas.microsoft.com/office/drawing/2014/main" id="{167AA26D-BF60-4215-91A4-A7B080418FD8}"/>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BBBD846C-5C21-4A79-9F52-27D7E79745C0}"/>
                  </a:ext>
                </a:extLst>
              </p:cNvPr>
              <p:cNvSpPr txBox="1"/>
              <p:nvPr/>
            </p:nvSpPr>
            <p:spPr>
              <a:xfrm>
                <a:off x="2094410" y="157121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Custom Apps</a:t>
                </a:r>
              </a:p>
            </p:txBody>
          </p:sp>
        </p:grpSp>
        <p:sp>
          <p:nvSpPr>
            <p:cNvPr id="268" name="TextBox 267">
              <a:extLst>
                <a:ext uri="{FF2B5EF4-FFF2-40B4-BE49-F238E27FC236}">
                  <a16:creationId xmlns:a16="http://schemas.microsoft.com/office/drawing/2014/main" id="{93E26C8C-6526-49FF-8560-12C7F7C3B93B}"/>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endParaRPr lang="en-US" sz="1200" b="1" dirty="0">
                <a:solidFill>
                  <a:srgbClr val="00B050"/>
                </a:solidFill>
              </a:endParaRPr>
            </a:p>
          </p:txBody>
        </p:sp>
      </p:grpSp>
      <p:cxnSp>
        <p:nvCxnSpPr>
          <p:cNvPr id="287" name="Straight Arrow Connector 286">
            <a:extLst>
              <a:ext uri="{FF2B5EF4-FFF2-40B4-BE49-F238E27FC236}">
                <a16:creationId xmlns:a16="http://schemas.microsoft.com/office/drawing/2014/main" id="{16FDD829-3598-4A69-A53D-CDCB6B38480D}"/>
              </a:ext>
            </a:extLst>
          </p:cNvPr>
          <p:cNvCxnSpPr>
            <a:cxnSpLocks/>
          </p:cNvCxnSpPr>
          <p:nvPr/>
        </p:nvCxnSpPr>
        <p:spPr>
          <a:xfrm>
            <a:off x="6118872" y="2545314"/>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29931F9-D3EE-43F9-8B32-4469E0BD15BD}"/>
              </a:ext>
            </a:extLst>
          </p:cNvPr>
          <p:cNvCxnSpPr>
            <a:cxnSpLocks/>
          </p:cNvCxnSpPr>
          <p:nvPr/>
        </p:nvCxnSpPr>
        <p:spPr>
          <a:xfrm>
            <a:off x="7808625" y="2897211"/>
            <a:ext cx="4571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95A640A-43EA-4B2D-89C6-4B2B091BDDE1}"/>
              </a:ext>
            </a:extLst>
          </p:cNvPr>
          <p:cNvGrpSpPr/>
          <p:nvPr/>
        </p:nvGrpSpPr>
        <p:grpSpPr>
          <a:xfrm>
            <a:off x="2000805" y="4778542"/>
            <a:ext cx="1496821" cy="795695"/>
            <a:chOff x="4382886" y="4362863"/>
            <a:chExt cx="1497033" cy="795808"/>
          </a:xfrm>
        </p:grpSpPr>
        <p:grpSp>
          <p:nvGrpSpPr>
            <p:cNvPr id="23" name="Group 22">
              <a:extLst>
                <a:ext uri="{FF2B5EF4-FFF2-40B4-BE49-F238E27FC236}">
                  <a16:creationId xmlns:a16="http://schemas.microsoft.com/office/drawing/2014/main" id="{F9EB3173-FF47-471D-A815-B33096BBC2AE}"/>
                </a:ext>
              </a:extLst>
            </p:cNvPr>
            <p:cNvGrpSpPr/>
            <p:nvPr/>
          </p:nvGrpSpPr>
          <p:grpSpPr>
            <a:xfrm>
              <a:off x="4382886" y="4362863"/>
              <a:ext cx="1497033" cy="795808"/>
              <a:chOff x="4382886" y="4362863"/>
              <a:chExt cx="1497033" cy="795808"/>
            </a:xfrm>
          </p:grpSpPr>
          <p:sp>
            <p:nvSpPr>
              <p:cNvPr id="295" name="Rectangle: Rounded Corners 294">
                <a:extLst>
                  <a:ext uri="{FF2B5EF4-FFF2-40B4-BE49-F238E27FC236}">
                    <a16:creationId xmlns:a16="http://schemas.microsoft.com/office/drawing/2014/main" id="{CAEA8B7D-EBE6-47F4-8802-51F7E2DC86B3}"/>
                  </a:ext>
                </a:extLst>
              </p:cNvPr>
              <p:cNvSpPr/>
              <p:nvPr/>
            </p:nvSpPr>
            <p:spPr>
              <a:xfrm>
                <a:off x="4636343" y="4609084"/>
                <a:ext cx="994974" cy="5495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TextBox 295">
                <a:extLst>
                  <a:ext uri="{FF2B5EF4-FFF2-40B4-BE49-F238E27FC236}">
                    <a16:creationId xmlns:a16="http://schemas.microsoft.com/office/drawing/2014/main" id="{FAA4708D-1D1C-44DF-8828-000A778CD148}"/>
                  </a:ext>
                </a:extLst>
              </p:cNvPr>
              <p:cNvSpPr txBox="1"/>
              <p:nvPr/>
            </p:nvSpPr>
            <p:spPr>
              <a:xfrm>
                <a:off x="4382886" y="4362863"/>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Event Ingress</a:t>
                </a:r>
              </a:p>
            </p:txBody>
          </p:sp>
        </p:grpSp>
        <p:sp>
          <p:nvSpPr>
            <p:cNvPr id="294" name="TextBox 293">
              <a:extLst>
                <a:ext uri="{FF2B5EF4-FFF2-40B4-BE49-F238E27FC236}">
                  <a16:creationId xmlns:a16="http://schemas.microsoft.com/office/drawing/2014/main" id="{F902FF76-2E6E-4EFF-8A73-02147A601A21}"/>
                </a:ext>
              </a:extLst>
            </p:cNvPr>
            <p:cNvSpPr txBox="1"/>
            <p:nvPr/>
          </p:nvSpPr>
          <p:spPr>
            <a:xfrm>
              <a:off x="4608802" y="4627873"/>
              <a:ext cx="1050056" cy="45994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Event Hub</a:t>
              </a:r>
            </a:p>
            <a:p>
              <a:pPr>
                <a:buSzPct val="90000"/>
                <a:defRPr/>
              </a:pPr>
              <a:r>
                <a:rPr lang="en-US" sz="1200" b="1" dirty="0">
                  <a:solidFill>
                    <a:schemeClr val="accent1"/>
                  </a:solidFill>
                </a:rPr>
                <a:t>IoT Hub</a:t>
              </a:r>
            </a:p>
          </p:txBody>
        </p:sp>
      </p:grpSp>
      <p:grpSp>
        <p:nvGrpSpPr>
          <p:cNvPr id="300" name="Group 299">
            <a:extLst>
              <a:ext uri="{FF2B5EF4-FFF2-40B4-BE49-F238E27FC236}">
                <a16:creationId xmlns:a16="http://schemas.microsoft.com/office/drawing/2014/main" id="{19C472F3-1902-4306-ADDA-A5688DBED68A}"/>
              </a:ext>
            </a:extLst>
          </p:cNvPr>
          <p:cNvGrpSpPr/>
          <p:nvPr/>
        </p:nvGrpSpPr>
        <p:grpSpPr>
          <a:xfrm>
            <a:off x="3185637" y="4778542"/>
            <a:ext cx="1496821" cy="795695"/>
            <a:chOff x="4382886" y="4362863"/>
            <a:chExt cx="1497033" cy="795808"/>
          </a:xfrm>
        </p:grpSpPr>
        <p:grpSp>
          <p:nvGrpSpPr>
            <p:cNvPr id="301" name="Group 300">
              <a:extLst>
                <a:ext uri="{FF2B5EF4-FFF2-40B4-BE49-F238E27FC236}">
                  <a16:creationId xmlns:a16="http://schemas.microsoft.com/office/drawing/2014/main" id="{C9541B2B-E11B-49F4-8251-E5D4EC4F7808}"/>
                </a:ext>
              </a:extLst>
            </p:cNvPr>
            <p:cNvGrpSpPr/>
            <p:nvPr/>
          </p:nvGrpSpPr>
          <p:grpSpPr>
            <a:xfrm>
              <a:off x="4382886" y="4362863"/>
              <a:ext cx="1497033" cy="795808"/>
              <a:chOff x="4382886" y="4362863"/>
              <a:chExt cx="1497033" cy="795808"/>
            </a:xfrm>
          </p:grpSpPr>
          <p:sp>
            <p:nvSpPr>
              <p:cNvPr id="303" name="Rectangle: Rounded Corners 302">
                <a:extLst>
                  <a:ext uri="{FF2B5EF4-FFF2-40B4-BE49-F238E27FC236}">
                    <a16:creationId xmlns:a16="http://schemas.microsoft.com/office/drawing/2014/main" id="{91389AFF-66CE-48AA-9544-76B98F46900F}"/>
                  </a:ext>
                </a:extLst>
              </p:cNvPr>
              <p:cNvSpPr/>
              <p:nvPr/>
            </p:nvSpPr>
            <p:spPr>
              <a:xfrm>
                <a:off x="4636343" y="4609084"/>
                <a:ext cx="994974" cy="5495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TextBox 303">
                <a:extLst>
                  <a:ext uri="{FF2B5EF4-FFF2-40B4-BE49-F238E27FC236}">
                    <a16:creationId xmlns:a16="http://schemas.microsoft.com/office/drawing/2014/main" id="{E48598DF-02B4-44AA-A16F-E37D08CE0490}"/>
                  </a:ext>
                </a:extLst>
              </p:cNvPr>
              <p:cNvSpPr txBox="1"/>
              <p:nvPr/>
            </p:nvSpPr>
            <p:spPr>
              <a:xfrm>
                <a:off x="4382886" y="4362863"/>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CEP</a:t>
                </a:r>
              </a:p>
            </p:txBody>
          </p:sp>
        </p:grpSp>
        <p:sp>
          <p:nvSpPr>
            <p:cNvPr id="302" name="TextBox 301">
              <a:extLst>
                <a:ext uri="{FF2B5EF4-FFF2-40B4-BE49-F238E27FC236}">
                  <a16:creationId xmlns:a16="http://schemas.microsoft.com/office/drawing/2014/main" id="{4FDA831A-16CF-4D7D-8F86-C506C42CAFB9}"/>
                </a:ext>
              </a:extLst>
            </p:cNvPr>
            <p:cNvSpPr txBox="1"/>
            <p:nvPr/>
          </p:nvSpPr>
          <p:spPr>
            <a:xfrm>
              <a:off x="4608802" y="4627873"/>
              <a:ext cx="1050056" cy="469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Stream Analytics</a:t>
              </a:r>
            </a:p>
          </p:txBody>
        </p:sp>
      </p:grpSp>
      <p:cxnSp>
        <p:nvCxnSpPr>
          <p:cNvPr id="305" name="Straight Arrow Connector 304">
            <a:extLst>
              <a:ext uri="{FF2B5EF4-FFF2-40B4-BE49-F238E27FC236}">
                <a16:creationId xmlns:a16="http://schemas.microsoft.com/office/drawing/2014/main" id="{85B03FEB-C56E-4BDC-887A-9A75DDF3443A}"/>
              </a:ext>
            </a:extLst>
          </p:cNvPr>
          <p:cNvCxnSpPr>
            <a:cxnSpLocks/>
          </p:cNvCxnSpPr>
          <p:nvPr/>
        </p:nvCxnSpPr>
        <p:spPr>
          <a:xfrm>
            <a:off x="3252939" y="5270719"/>
            <a:ext cx="1828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B738A3B1-505E-40BA-B4CC-B46721F29CDF}"/>
              </a:ext>
            </a:extLst>
          </p:cNvPr>
          <p:cNvCxnSpPr>
            <a:cxnSpLocks/>
          </p:cNvCxnSpPr>
          <p:nvPr/>
        </p:nvCxnSpPr>
        <p:spPr>
          <a:xfrm flipV="1">
            <a:off x="4325602" y="4355537"/>
            <a:ext cx="246616" cy="58103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09" name="TextBox 308">
            <a:extLst>
              <a:ext uri="{FF2B5EF4-FFF2-40B4-BE49-F238E27FC236}">
                <a16:creationId xmlns:a16="http://schemas.microsoft.com/office/drawing/2014/main" id="{2DFE3297-CD77-40EC-9758-3F677486273A}"/>
              </a:ext>
            </a:extLst>
          </p:cNvPr>
          <p:cNvSpPr txBox="1"/>
          <p:nvPr/>
        </p:nvSpPr>
        <p:spPr>
          <a:xfrm>
            <a:off x="4391837" y="4518916"/>
            <a:ext cx="782023"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Cold Path</a:t>
            </a:r>
          </a:p>
        </p:txBody>
      </p:sp>
      <p:cxnSp>
        <p:nvCxnSpPr>
          <p:cNvPr id="310" name="Straight Arrow Connector 309">
            <a:extLst>
              <a:ext uri="{FF2B5EF4-FFF2-40B4-BE49-F238E27FC236}">
                <a16:creationId xmlns:a16="http://schemas.microsoft.com/office/drawing/2014/main" id="{4D71E30C-0A43-49CE-BC33-80B80B0B147E}"/>
              </a:ext>
            </a:extLst>
          </p:cNvPr>
          <p:cNvCxnSpPr>
            <a:cxnSpLocks/>
          </p:cNvCxnSpPr>
          <p:nvPr/>
        </p:nvCxnSpPr>
        <p:spPr>
          <a:xfrm flipV="1">
            <a:off x="4464691" y="5304393"/>
            <a:ext cx="642698" cy="19869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98D09E7C-31EF-4EE0-B8A4-D6108890CC9F}"/>
              </a:ext>
            </a:extLst>
          </p:cNvPr>
          <p:cNvSpPr txBox="1"/>
          <p:nvPr/>
        </p:nvSpPr>
        <p:spPr>
          <a:xfrm>
            <a:off x="4461427" y="5387582"/>
            <a:ext cx="782023"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Hot Path</a:t>
            </a:r>
          </a:p>
        </p:txBody>
      </p:sp>
      <p:cxnSp>
        <p:nvCxnSpPr>
          <p:cNvPr id="318" name="Straight Arrow Connector 317">
            <a:extLst>
              <a:ext uri="{FF2B5EF4-FFF2-40B4-BE49-F238E27FC236}">
                <a16:creationId xmlns:a16="http://schemas.microsoft.com/office/drawing/2014/main" id="{FC26EB95-3D79-4205-B410-A23915E5FE0C}"/>
              </a:ext>
            </a:extLst>
          </p:cNvPr>
          <p:cNvCxnSpPr>
            <a:cxnSpLocks/>
          </p:cNvCxnSpPr>
          <p:nvPr/>
        </p:nvCxnSpPr>
        <p:spPr>
          <a:xfrm>
            <a:off x="4432826" y="5494529"/>
            <a:ext cx="637727" cy="3410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0" name="Rectangle 319">
            <a:extLst>
              <a:ext uri="{FF2B5EF4-FFF2-40B4-BE49-F238E27FC236}">
                <a16:creationId xmlns:a16="http://schemas.microsoft.com/office/drawing/2014/main" id="{826677C2-7D8A-43A9-85E0-2EADC4322D88}"/>
              </a:ext>
            </a:extLst>
          </p:cNvPr>
          <p:cNvSpPr/>
          <p:nvPr/>
        </p:nvSpPr>
        <p:spPr>
          <a:xfrm>
            <a:off x="5013280" y="5562055"/>
            <a:ext cx="1252244" cy="600164"/>
          </a:xfrm>
          <a:prstGeom prst="rect">
            <a:avLst/>
          </a:prstGeom>
        </p:spPr>
        <p:txBody>
          <a:bodyPr wrap="square">
            <a:spAutoFit/>
          </a:bodyPr>
          <a:lstStyle/>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a:t>
            </a:r>
          </a:p>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Azure Functions</a:t>
            </a:r>
          </a:p>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Etc.</a:t>
            </a:r>
          </a:p>
        </p:txBody>
      </p:sp>
      <p:grpSp>
        <p:nvGrpSpPr>
          <p:cNvPr id="41" name="Group 40">
            <a:extLst>
              <a:ext uri="{FF2B5EF4-FFF2-40B4-BE49-F238E27FC236}">
                <a16:creationId xmlns:a16="http://schemas.microsoft.com/office/drawing/2014/main" id="{941F783F-D460-4C70-8B1F-D80EC7F081A4}"/>
              </a:ext>
            </a:extLst>
          </p:cNvPr>
          <p:cNvGrpSpPr/>
          <p:nvPr/>
        </p:nvGrpSpPr>
        <p:grpSpPr>
          <a:xfrm>
            <a:off x="3924045" y="2604671"/>
            <a:ext cx="1496821" cy="1662302"/>
            <a:chOff x="3923736" y="2604554"/>
            <a:chExt cx="1497033" cy="1662538"/>
          </a:xfrm>
        </p:grpSpPr>
        <p:grpSp>
          <p:nvGrpSpPr>
            <p:cNvPr id="40" name="Group 39">
              <a:extLst>
                <a:ext uri="{FF2B5EF4-FFF2-40B4-BE49-F238E27FC236}">
                  <a16:creationId xmlns:a16="http://schemas.microsoft.com/office/drawing/2014/main" id="{32F46D21-FB4A-49E4-95FC-32E17B6A0A3B}"/>
                </a:ext>
              </a:extLst>
            </p:cNvPr>
            <p:cNvGrpSpPr/>
            <p:nvPr/>
          </p:nvGrpSpPr>
          <p:grpSpPr>
            <a:xfrm>
              <a:off x="3923736" y="2604554"/>
              <a:ext cx="1497033" cy="1662538"/>
              <a:chOff x="3923736" y="2604554"/>
              <a:chExt cx="1497033" cy="1662538"/>
            </a:xfrm>
          </p:grpSpPr>
          <p:sp>
            <p:nvSpPr>
              <p:cNvPr id="39" name="Cloud 38">
                <a:extLst>
                  <a:ext uri="{FF2B5EF4-FFF2-40B4-BE49-F238E27FC236}">
                    <a16:creationId xmlns:a16="http://schemas.microsoft.com/office/drawing/2014/main" id="{5DB888D1-7B76-409C-AB88-77E06AC796E3}"/>
                  </a:ext>
                </a:extLst>
              </p:cNvPr>
              <p:cNvSpPr/>
              <p:nvPr/>
            </p:nvSpPr>
            <p:spPr>
              <a:xfrm>
                <a:off x="4039529" y="2809724"/>
                <a:ext cx="1265446" cy="145736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id="{783E33F1-739C-4232-B20F-525959FD7337}"/>
                  </a:ext>
                </a:extLst>
              </p:cNvPr>
              <p:cNvSpPr txBox="1"/>
              <p:nvPr/>
            </p:nvSpPr>
            <p:spPr>
              <a:xfrm>
                <a:off x="3923736" y="2604554"/>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Data Lake</a:t>
                </a:r>
              </a:p>
            </p:txBody>
          </p:sp>
        </p:grpSp>
        <p:sp>
          <p:nvSpPr>
            <p:cNvPr id="322" name="Rectangle 321">
              <a:extLst>
                <a:ext uri="{FF2B5EF4-FFF2-40B4-BE49-F238E27FC236}">
                  <a16:creationId xmlns:a16="http://schemas.microsoft.com/office/drawing/2014/main" id="{C5ED03BC-03D5-41C1-8614-735EC2B2D8AC}"/>
                </a:ext>
              </a:extLst>
            </p:cNvPr>
            <p:cNvSpPr/>
            <p:nvPr/>
          </p:nvSpPr>
          <p:spPr>
            <a:xfrm>
              <a:off x="4176622" y="3081107"/>
              <a:ext cx="1094695" cy="430948"/>
            </a:xfrm>
            <a:prstGeom prst="rect">
              <a:avLst/>
            </a:prstGeom>
          </p:spPr>
          <p:txBody>
            <a:bodyPr wrap="square">
              <a:spAutoFit/>
            </a:bodyPr>
            <a:lstStyle/>
            <a:p>
              <a:pP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Data Lake Gen2 Storage</a:t>
              </a:r>
            </a:p>
          </p:txBody>
        </p:sp>
      </p:grpSp>
      <p:grpSp>
        <p:nvGrpSpPr>
          <p:cNvPr id="43" name="Group 42">
            <a:extLst>
              <a:ext uri="{FF2B5EF4-FFF2-40B4-BE49-F238E27FC236}">
                <a16:creationId xmlns:a16="http://schemas.microsoft.com/office/drawing/2014/main" id="{0CB14DDB-F0B6-46B1-ABF6-86F7C8BA1F63}"/>
              </a:ext>
            </a:extLst>
          </p:cNvPr>
          <p:cNvGrpSpPr/>
          <p:nvPr/>
        </p:nvGrpSpPr>
        <p:grpSpPr>
          <a:xfrm>
            <a:off x="127634" y="2939925"/>
            <a:ext cx="2172391" cy="2795697"/>
            <a:chOff x="185902" y="2945298"/>
            <a:chExt cx="2172699" cy="2796094"/>
          </a:xfrm>
        </p:grpSpPr>
        <p:sp>
          <p:nvSpPr>
            <p:cNvPr id="219" name="TextBox 218">
              <a:extLst>
                <a:ext uri="{FF2B5EF4-FFF2-40B4-BE49-F238E27FC236}">
                  <a16:creationId xmlns:a16="http://schemas.microsoft.com/office/drawing/2014/main" id="{F617FEFC-2B7C-4E06-A0C7-D00BFD84F653}"/>
                </a:ext>
              </a:extLst>
            </p:cNvPr>
            <p:cNvSpPr txBox="1"/>
            <p:nvPr/>
          </p:nvSpPr>
          <p:spPr>
            <a:xfrm>
              <a:off x="257477" y="5462826"/>
              <a:ext cx="1333291"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Logs (unstructured)</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617462" y="3181072"/>
              <a:ext cx="91298" cy="256032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dirty="0">
                <a:solidFill>
                  <a:srgbClr val="505050"/>
                </a:solidFill>
                <a:latin typeface="Segoe UI"/>
              </a:endParaRPr>
            </a:p>
          </p:txBody>
        </p:sp>
        <p:sp>
          <p:nvSpPr>
            <p:cNvPr id="124" name="TextBox 123">
              <a:extLst>
                <a:ext uri="{FF2B5EF4-FFF2-40B4-BE49-F238E27FC236}">
                  <a16:creationId xmlns:a16="http://schemas.microsoft.com/office/drawing/2014/main" id="{4423BE3B-B95C-4773-B44E-BC98A6716BD8}"/>
                </a:ext>
              </a:extLst>
            </p:cNvPr>
            <p:cNvSpPr txBox="1"/>
            <p:nvPr/>
          </p:nvSpPr>
          <p:spPr>
            <a:xfrm>
              <a:off x="185902" y="3760215"/>
              <a:ext cx="1444587"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241550" y="4599191"/>
              <a:ext cx="1333291" cy="24926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Files</a:t>
              </a:r>
              <a:r>
                <a:rPr lang="en-US" sz="1000" dirty="0">
                  <a:solidFill>
                    <a:srgbClr val="D83B01"/>
                  </a:solidFill>
                </a:rPr>
                <a:t> </a:t>
              </a:r>
              <a:r>
                <a:rPr lang="en-US" sz="100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784354" y="3316648"/>
              <a:ext cx="247685" cy="366001"/>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14" tIns="45706" rIns="91414" bIns="45706" numCol="1" anchor="t" anchorCtr="0" compatLnSpc="1">
                <a:prstTxWarp prst="textNoShape">
                  <a:avLst/>
                </a:prstTxWarp>
                <a:noAutofit/>
              </a:bodyPr>
              <a:lstStyle/>
              <a:p>
                <a:pPr defTabSz="914049"/>
                <a:endParaRPr lang="en-US" dirty="0">
                  <a:solidFill>
                    <a:srgbClr val="505050"/>
                  </a:solidFill>
                  <a:latin typeface="Segoe UI Semilight"/>
                </a:endParaRPr>
              </a:p>
            </p:txBody>
          </p:sp>
        </p:grpSp>
        <p:grpSp>
          <p:nvGrpSpPr>
            <p:cNvPr id="202" name="Group 201">
              <a:extLst>
                <a:ext uri="{FF2B5EF4-FFF2-40B4-BE49-F238E27FC236}">
                  <a16:creationId xmlns:a16="http://schemas.microsoft.com/office/drawing/2014/main" id="{28487684-1504-4124-91E0-5B72D49A9F13}"/>
                </a:ext>
              </a:extLst>
            </p:cNvPr>
            <p:cNvGrpSpPr/>
            <p:nvPr/>
          </p:nvGrpSpPr>
          <p:grpSpPr>
            <a:xfrm>
              <a:off x="790740" y="4289481"/>
              <a:ext cx="247689" cy="30320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728248" y="5041823"/>
              <a:ext cx="391751" cy="339326"/>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14049"/>
                <a:endParaRPr lang="en-US"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708760" y="5291904"/>
              <a:ext cx="457200" cy="0"/>
            </a:xfrm>
            <a:prstGeom prst="straightConnector1">
              <a:avLst/>
            </a:prstGeom>
            <a:ln w="12700">
              <a:solidFill>
                <a:schemeClr val="tx2"/>
              </a:solidFill>
              <a:prstDash val="dash"/>
              <a:headEnd type="triangle"/>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8EC57DAC-4122-4A06-BFC0-8BB4577E8D1A}"/>
                </a:ext>
              </a:extLst>
            </p:cNvPr>
            <p:cNvCxnSpPr>
              <a:cxnSpLocks/>
            </p:cNvCxnSpPr>
            <p:nvPr/>
          </p:nvCxnSpPr>
          <p:spPr>
            <a:xfrm flipV="1">
              <a:off x="1718634" y="2945298"/>
              <a:ext cx="639967" cy="80346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54FC53C-6A01-42B4-BC8E-47C70A3241A6}"/>
              </a:ext>
            </a:extLst>
          </p:cNvPr>
          <p:cNvGrpSpPr/>
          <p:nvPr/>
        </p:nvGrpSpPr>
        <p:grpSpPr>
          <a:xfrm>
            <a:off x="5182012" y="2875145"/>
            <a:ext cx="855199" cy="421460"/>
            <a:chOff x="5181883" y="2875062"/>
            <a:chExt cx="855321" cy="421519"/>
          </a:xfrm>
        </p:grpSpPr>
        <p:cxnSp>
          <p:nvCxnSpPr>
            <p:cNvPr id="324" name="Straight Arrow Connector 323">
              <a:extLst>
                <a:ext uri="{FF2B5EF4-FFF2-40B4-BE49-F238E27FC236}">
                  <a16:creationId xmlns:a16="http://schemas.microsoft.com/office/drawing/2014/main" id="{BFDB16F0-2ABA-463E-94DA-13909A607DD1}"/>
                </a:ext>
              </a:extLst>
            </p:cNvPr>
            <p:cNvCxnSpPr>
              <a:cxnSpLocks/>
              <a:stCxn id="322" idx="3"/>
              <a:endCxn id="125" idx="3"/>
            </p:cNvCxnSpPr>
            <p:nvPr/>
          </p:nvCxnSpPr>
          <p:spPr>
            <a:xfrm flipV="1">
              <a:off x="5271317" y="2895654"/>
              <a:ext cx="354334" cy="40092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33DB303A-97CB-44DE-8689-0E630E03CCA1}"/>
                </a:ext>
              </a:extLst>
            </p:cNvPr>
            <p:cNvSpPr txBox="1"/>
            <p:nvPr/>
          </p:nvSpPr>
          <p:spPr>
            <a:xfrm>
              <a:off x="5181883" y="2875062"/>
              <a:ext cx="85532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Schema on Write</a:t>
              </a:r>
            </a:p>
          </p:txBody>
        </p:sp>
      </p:grpSp>
      <p:sp>
        <p:nvSpPr>
          <p:cNvPr id="326" name="Rectangle 325">
            <a:extLst>
              <a:ext uri="{FF2B5EF4-FFF2-40B4-BE49-F238E27FC236}">
                <a16:creationId xmlns:a16="http://schemas.microsoft.com/office/drawing/2014/main" id="{D45ABC4B-1CFB-492C-A391-D0E8FDF51884}"/>
              </a:ext>
            </a:extLst>
          </p:cNvPr>
          <p:cNvSpPr/>
          <p:nvPr/>
        </p:nvSpPr>
        <p:spPr>
          <a:xfrm>
            <a:off x="2333934" y="2317183"/>
            <a:ext cx="1094540" cy="600164"/>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Data Factory</a:t>
            </a:r>
          </a:p>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Synapse Pipelines</a:t>
            </a:r>
          </a:p>
        </p:txBody>
      </p:sp>
      <p:sp>
        <p:nvSpPr>
          <p:cNvPr id="327" name="Rectangle 326">
            <a:extLst>
              <a:ext uri="{FF2B5EF4-FFF2-40B4-BE49-F238E27FC236}">
                <a16:creationId xmlns:a16="http://schemas.microsoft.com/office/drawing/2014/main" id="{225550A7-8CE0-4921-93D6-B5BF54851E21}"/>
              </a:ext>
            </a:extLst>
          </p:cNvPr>
          <p:cNvSpPr/>
          <p:nvPr/>
        </p:nvSpPr>
        <p:spPr>
          <a:xfrm>
            <a:off x="5053759" y="2384857"/>
            <a:ext cx="1094540" cy="430887"/>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Synapse Analytics</a:t>
            </a:r>
          </a:p>
        </p:txBody>
      </p:sp>
      <p:sp>
        <p:nvSpPr>
          <p:cNvPr id="328" name="Rectangle 327">
            <a:extLst>
              <a:ext uri="{FF2B5EF4-FFF2-40B4-BE49-F238E27FC236}">
                <a16:creationId xmlns:a16="http://schemas.microsoft.com/office/drawing/2014/main" id="{345DC0A7-E663-42DD-A8DF-7F86CC8A91B0}"/>
              </a:ext>
            </a:extLst>
          </p:cNvPr>
          <p:cNvSpPr/>
          <p:nvPr/>
        </p:nvSpPr>
        <p:spPr>
          <a:xfrm>
            <a:off x="6658351" y="2721010"/>
            <a:ext cx="1094540" cy="600164"/>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Analysis Services / PBI Premium</a:t>
            </a:r>
          </a:p>
        </p:txBody>
      </p:sp>
      <p:grpSp>
        <p:nvGrpSpPr>
          <p:cNvPr id="329" name="Group 328">
            <a:extLst>
              <a:ext uri="{FF2B5EF4-FFF2-40B4-BE49-F238E27FC236}">
                <a16:creationId xmlns:a16="http://schemas.microsoft.com/office/drawing/2014/main" id="{8F394A52-C431-4B62-8F0F-740C143D980A}"/>
              </a:ext>
            </a:extLst>
          </p:cNvPr>
          <p:cNvGrpSpPr/>
          <p:nvPr/>
        </p:nvGrpSpPr>
        <p:grpSpPr>
          <a:xfrm>
            <a:off x="6430195" y="4181665"/>
            <a:ext cx="1496821" cy="1020602"/>
            <a:chOff x="2094410" y="1538071"/>
            <a:chExt cx="1497033" cy="1211541"/>
          </a:xfrm>
        </p:grpSpPr>
        <p:grpSp>
          <p:nvGrpSpPr>
            <p:cNvPr id="330" name="Group 329">
              <a:extLst>
                <a:ext uri="{FF2B5EF4-FFF2-40B4-BE49-F238E27FC236}">
                  <a16:creationId xmlns:a16="http://schemas.microsoft.com/office/drawing/2014/main" id="{4CA90E8E-2D8D-4EEE-B11E-B5CE95C8FD8B}"/>
                </a:ext>
              </a:extLst>
            </p:cNvPr>
            <p:cNvGrpSpPr/>
            <p:nvPr/>
          </p:nvGrpSpPr>
          <p:grpSpPr>
            <a:xfrm>
              <a:off x="2094410" y="1538071"/>
              <a:ext cx="1497033" cy="1166563"/>
              <a:chOff x="2094410" y="1538071"/>
              <a:chExt cx="1497033" cy="1166563"/>
            </a:xfrm>
          </p:grpSpPr>
          <p:sp>
            <p:nvSpPr>
              <p:cNvPr id="332" name="Rectangle: Rounded Corners 331">
                <a:extLst>
                  <a:ext uri="{FF2B5EF4-FFF2-40B4-BE49-F238E27FC236}">
                    <a16:creationId xmlns:a16="http://schemas.microsoft.com/office/drawing/2014/main" id="{6135C236-A7B2-47CF-9F21-8367FBF24D47}"/>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extBox 332">
                <a:extLst>
                  <a:ext uri="{FF2B5EF4-FFF2-40B4-BE49-F238E27FC236}">
                    <a16:creationId xmlns:a16="http://schemas.microsoft.com/office/drawing/2014/main" id="{33C38820-4FA8-4FB4-B1F9-AB983163D6DA}"/>
                  </a:ext>
                </a:extLst>
              </p:cNvPr>
              <p:cNvSpPr txBox="1"/>
              <p:nvPr/>
            </p:nvSpPr>
            <p:spPr>
              <a:xfrm>
                <a:off x="2094410" y="153807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Hadoop</a:t>
                </a:r>
              </a:p>
            </p:txBody>
          </p:sp>
        </p:grpSp>
        <p:sp>
          <p:nvSpPr>
            <p:cNvPr id="331" name="TextBox 330">
              <a:extLst>
                <a:ext uri="{FF2B5EF4-FFF2-40B4-BE49-F238E27FC236}">
                  <a16:creationId xmlns:a16="http://schemas.microsoft.com/office/drawing/2014/main" id="{D31108EB-3E43-4411-9AD3-4C0C79947CF8}"/>
                </a:ext>
              </a:extLst>
            </p:cNvPr>
            <p:cNvSpPr txBox="1"/>
            <p:nvPr/>
          </p:nvSpPr>
          <p:spPr>
            <a:xfrm>
              <a:off x="2320326" y="1836220"/>
              <a:ext cx="1050056" cy="91339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100" i="1" kern="0" dirty="0">
                  <a:solidFill>
                    <a:schemeClr val="accent1"/>
                  </a:solidFill>
                  <a:latin typeface="Segoe UI Semibold" panose="020B0702040204020203" pitchFamily="34" charset="0"/>
                  <a:cs typeface="Segoe UI Semibold" panose="020B0702040204020203" pitchFamily="34" charset="0"/>
                </a:rPr>
                <a:t>Synapse Analytics</a:t>
              </a:r>
              <a:endParaRPr lang="en-US" sz="1100" b="1" i="1" dirty="0">
                <a:solidFill>
                  <a:schemeClr val="accent1"/>
                </a:solidFill>
              </a:endParaRPr>
            </a:p>
            <a:p>
              <a:pPr>
                <a:buSzPct val="90000"/>
                <a:defRPr/>
              </a:pPr>
              <a:r>
                <a:rPr lang="en-US" sz="1100" b="1" dirty="0">
                  <a:solidFill>
                    <a:schemeClr val="accent1"/>
                  </a:solidFill>
                </a:rPr>
                <a:t>Databricks</a:t>
              </a:r>
            </a:p>
            <a:p>
              <a:pPr>
                <a:buSzPct val="90000"/>
                <a:defRPr/>
              </a:pPr>
              <a:r>
                <a:rPr lang="en-US" sz="1100" b="1" dirty="0">
                  <a:solidFill>
                    <a:schemeClr val="accent1"/>
                  </a:solidFill>
                </a:rPr>
                <a:t>HD Insight</a:t>
              </a:r>
            </a:p>
          </p:txBody>
        </p:sp>
      </p:grpSp>
      <p:cxnSp>
        <p:nvCxnSpPr>
          <p:cNvPr id="334" name="Straight Arrow Connector 333">
            <a:extLst>
              <a:ext uri="{FF2B5EF4-FFF2-40B4-BE49-F238E27FC236}">
                <a16:creationId xmlns:a16="http://schemas.microsoft.com/office/drawing/2014/main" id="{97C4CED7-41A5-4DEB-90F1-7680B0FA3EBF}"/>
              </a:ext>
            </a:extLst>
          </p:cNvPr>
          <p:cNvCxnSpPr>
            <a:cxnSpLocks/>
          </p:cNvCxnSpPr>
          <p:nvPr/>
        </p:nvCxnSpPr>
        <p:spPr>
          <a:xfrm>
            <a:off x="3381501" y="2633090"/>
            <a:ext cx="743103" cy="42074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35" name="Group 334">
            <a:extLst>
              <a:ext uri="{FF2B5EF4-FFF2-40B4-BE49-F238E27FC236}">
                <a16:creationId xmlns:a16="http://schemas.microsoft.com/office/drawing/2014/main" id="{5023F861-2AF5-45BE-B5F9-13DE5772C5F8}"/>
              </a:ext>
            </a:extLst>
          </p:cNvPr>
          <p:cNvGrpSpPr/>
          <p:nvPr/>
        </p:nvGrpSpPr>
        <p:grpSpPr>
          <a:xfrm>
            <a:off x="6423120" y="5286198"/>
            <a:ext cx="1496821" cy="787329"/>
            <a:chOff x="2094410" y="1571211"/>
            <a:chExt cx="1497033" cy="1133423"/>
          </a:xfrm>
        </p:grpSpPr>
        <p:grpSp>
          <p:nvGrpSpPr>
            <p:cNvPr id="336" name="Group 335">
              <a:extLst>
                <a:ext uri="{FF2B5EF4-FFF2-40B4-BE49-F238E27FC236}">
                  <a16:creationId xmlns:a16="http://schemas.microsoft.com/office/drawing/2014/main" id="{5DCA695F-5A5A-41FE-B908-3299E18406B7}"/>
                </a:ext>
              </a:extLst>
            </p:cNvPr>
            <p:cNvGrpSpPr/>
            <p:nvPr/>
          </p:nvGrpSpPr>
          <p:grpSpPr>
            <a:xfrm>
              <a:off x="2094410" y="1571211"/>
              <a:ext cx="1497033" cy="1133423"/>
              <a:chOff x="2094410" y="1571211"/>
              <a:chExt cx="1497033" cy="1133423"/>
            </a:xfrm>
          </p:grpSpPr>
          <p:sp>
            <p:nvSpPr>
              <p:cNvPr id="338" name="Rectangle: Rounded Corners 337">
                <a:extLst>
                  <a:ext uri="{FF2B5EF4-FFF2-40B4-BE49-F238E27FC236}">
                    <a16:creationId xmlns:a16="http://schemas.microsoft.com/office/drawing/2014/main" id="{2ED34938-16C2-4EB2-A3CC-AD0751CDFC3F}"/>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39" name="TextBox 338">
                <a:extLst>
                  <a:ext uri="{FF2B5EF4-FFF2-40B4-BE49-F238E27FC236}">
                    <a16:creationId xmlns:a16="http://schemas.microsoft.com/office/drawing/2014/main" id="{6DF7E443-AFD3-4BEE-A6C0-43A426CCF8E8}"/>
                  </a:ext>
                </a:extLst>
              </p:cNvPr>
              <p:cNvSpPr txBox="1"/>
              <p:nvPr/>
            </p:nvSpPr>
            <p:spPr>
              <a:xfrm>
                <a:off x="2094410" y="1571211"/>
                <a:ext cx="1497033" cy="35445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chemeClr val="tx1"/>
                    </a:solidFill>
                  </a:rPr>
                  <a:t>ML/AI</a:t>
                </a:r>
              </a:p>
            </p:txBody>
          </p:sp>
        </p:grpSp>
        <p:sp>
          <p:nvSpPr>
            <p:cNvPr id="337" name="TextBox 336">
              <a:extLst>
                <a:ext uri="{FF2B5EF4-FFF2-40B4-BE49-F238E27FC236}">
                  <a16:creationId xmlns:a16="http://schemas.microsoft.com/office/drawing/2014/main" id="{08922DAA-6F16-4D6C-B877-F477A3F9A47A}"/>
                </a:ext>
              </a:extLst>
            </p:cNvPr>
            <p:cNvSpPr txBox="1"/>
            <p:nvPr/>
          </p:nvSpPr>
          <p:spPr>
            <a:xfrm>
              <a:off x="2320326" y="1836221"/>
              <a:ext cx="1050056" cy="64642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ML Services, Cognitive Services</a:t>
              </a:r>
            </a:p>
          </p:txBody>
        </p:sp>
      </p:grpSp>
      <p:grpSp>
        <p:nvGrpSpPr>
          <p:cNvPr id="51" name="Group 50">
            <a:extLst>
              <a:ext uri="{FF2B5EF4-FFF2-40B4-BE49-F238E27FC236}">
                <a16:creationId xmlns:a16="http://schemas.microsoft.com/office/drawing/2014/main" id="{B04C0728-3B50-4F0B-83A3-0CABB296F4C5}"/>
              </a:ext>
            </a:extLst>
          </p:cNvPr>
          <p:cNvGrpSpPr/>
          <p:nvPr/>
        </p:nvGrpSpPr>
        <p:grpSpPr>
          <a:xfrm>
            <a:off x="5333094" y="3978556"/>
            <a:ext cx="1330865" cy="1035443"/>
            <a:chOff x="5332986" y="3747628"/>
            <a:chExt cx="1221699" cy="516369"/>
          </a:xfrm>
        </p:grpSpPr>
        <p:cxnSp>
          <p:nvCxnSpPr>
            <p:cNvPr id="340" name="Straight Arrow Connector 339">
              <a:extLst>
                <a:ext uri="{FF2B5EF4-FFF2-40B4-BE49-F238E27FC236}">
                  <a16:creationId xmlns:a16="http://schemas.microsoft.com/office/drawing/2014/main" id="{D84C89C3-DE87-475F-B09A-C8E8AE976429}"/>
                </a:ext>
              </a:extLst>
            </p:cNvPr>
            <p:cNvCxnSpPr>
              <a:cxnSpLocks/>
            </p:cNvCxnSpPr>
            <p:nvPr/>
          </p:nvCxnSpPr>
          <p:spPr>
            <a:xfrm>
              <a:off x="5332986" y="3747628"/>
              <a:ext cx="1221699" cy="42991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DFE8EB7D-847D-4AE8-8BCA-78DC8C768F80}"/>
                </a:ext>
              </a:extLst>
            </p:cNvPr>
            <p:cNvSpPr txBox="1"/>
            <p:nvPr/>
          </p:nvSpPr>
          <p:spPr>
            <a:xfrm>
              <a:off x="5502924" y="3857732"/>
              <a:ext cx="85532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Schema on Read</a:t>
              </a:r>
            </a:p>
          </p:txBody>
        </p:sp>
      </p:grpSp>
      <p:cxnSp>
        <p:nvCxnSpPr>
          <p:cNvPr id="342" name="Straight Arrow Connector 341">
            <a:extLst>
              <a:ext uri="{FF2B5EF4-FFF2-40B4-BE49-F238E27FC236}">
                <a16:creationId xmlns:a16="http://schemas.microsoft.com/office/drawing/2014/main" id="{3F71E87C-33C7-41D4-9CCB-861C548098DE}"/>
              </a:ext>
            </a:extLst>
          </p:cNvPr>
          <p:cNvCxnSpPr>
            <a:cxnSpLocks/>
            <a:endCxn id="338" idx="1"/>
          </p:cNvCxnSpPr>
          <p:nvPr/>
        </p:nvCxnSpPr>
        <p:spPr>
          <a:xfrm>
            <a:off x="5298266" y="4137937"/>
            <a:ext cx="1378275" cy="1627444"/>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8F63C89F-CD6A-4C66-B178-54BADF77EFDD}"/>
              </a:ext>
            </a:extLst>
          </p:cNvPr>
          <p:cNvGrpSpPr/>
          <p:nvPr/>
        </p:nvGrpSpPr>
        <p:grpSpPr>
          <a:xfrm>
            <a:off x="6992039" y="3398491"/>
            <a:ext cx="2365238" cy="750383"/>
            <a:chOff x="2094410" y="1497281"/>
            <a:chExt cx="1497033" cy="1207353"/>
          </a:xfrm>
        </p:grpSpPr>
        <p:grpSp>
          <p:nvGrpSpPr>
            <p:cNvPr id="230" name="Group 229">
              <a:extLst>
                <a:ext uri="{FF2B5EF4-FFF2-40B4-BE49-F238E27FC236}">
                  <a16:creationId xmlns:a16="http://schemas.microsoft.com/office/drawing/2014/main" id="{25BAA472-9ECF-4D40-827C-E7AAFE386706}"/>
                </a:ext>
              </a:extLst>
            </p:cNvPr>
            <p:cNvGrpSpPr/>
            <p:nvPr/>
          </p:nvGrpSpPr>
          <p:grpSpPr>
            <a:xfrm>
              <a:off x="2094410" y="1497281"/>
              <a:ext cx="1497033" cy="1207353"/>
              <a:chOff x="2094410" y="1497281"/>
              <a:chExt cx="1497033" cy="1207353"/>
            </a:xfrm>
          </p:grpSpPr>
          <p:sp>
            <p:nvSpPr>
              <p:cNvPr id="232" name="Rectangle: Rounded Corners 231">
                <a:extLst>
                  <a:ext uri="{FF2B5EF4-FFF2-40B4-BE49-F238E27FC236}">
                    <a16:creationId xmlns:a16="http://schemas.microsoft.com/office/drawing/2014/main" id="{56837C53-FD1D-40FD-B711-827D744C84BA}"/>
                  </a:ext>
                </a:extLst>
              </p:cNvPr>
              <p:cNvSpPr/>
              <p:nvPr/>
            </p:nvSpPr>
            <p:spPr>
              <a:xfrm>
                <a:off x="2347867" y="1817432"/>
                <a:ext cx="994974" cy="8872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F4433E6F-B83B-4D76-9C01-5114F71A1CB4}"/>
                  </a:ext>
                </a:extLst>
              </p:cNvPr>
              <p:cNvSpPr txBox="1"/>
              <p:nvPr/>
            </p:nvSpPr>
            <p:spPr>
              <a:xfrm>
                <a:off x="2094410" y="1497281"/>
                <a:ext cx="1497033"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dirty="0">
                    <a:solidFill>
                      <a:srgbClr val="505050"/>
                    </a:solidFill>
                  </a:rPr>
                  <a:t>Ad-hoc</a:t>
                </a:r>
              </a:p>
            </p:txBody>
          </p:sp>
        </p:grpSp>
        <p:sp>
          <p:nvSpPr>
            <p:cNvPr id="231" name="TextBox 230">
              <a:extLst>
                <a:ext uri="{FF2B5EF4-FFF2-40B4-BE49-F238E27FC236}">
                  <a16:creationId xmlns:a16="http://schemas.microsoft.com/office/drawing/2014/main" id="{3CB13BEB-A01C-4C65-8EAA-F71A871242A4}"/>
                </a:ext>
              </a:extLst>
            </p:cNvPr>
            <p:cNvSpPr txBox="1"/>
            <p:nvPr/>
          </p:nvSpPr>
          <p:spPr>
            <a:xfrm>
              <a:off x="2320326" y="1836221"/>
              <a:ext cx="1050056" cy="280718"/>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rgbClr val="00B050"/>
                  </a:solidFill>
                </a:rPr>
                <a:t>Excel</a:t>
              </a:r>
            </a:p>
          </p:txBody>
        </p:sp>
      </p:grpSp>
      <p:sp>
        <p:nvSpPr>
          <p:cNvPr id="343" name="Rectangle 342">
            <a:extLst>
              <a:ext uri="{FF2B5EF4-FFF2-40B4-BE49-F238E27FC236}">
                <a16:creationId xmlns:a16="http://schemas.microsoft.com/office/drawing/2014/main" id="{E7D2EF89-9142-4219-B990-545097C015E9}"/>
              </a:ext>
            </a:extLst>
          </p:cNvPr>
          <p:cNvSpPr/>
          <p:nvPr/>
        </p:nvSpPr>
        <p:spPr>
          <a:xfrm>
            <a:off x="7334577" y="3778529"/>
            <a:ext cx="1729564" cy="364086"/>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Desktop</a:t>
            </a:r>
          </a:p>
        </p:txBody>
      </p:sp>
      <p:sp>
        <p:nvSpPr>
          <p:cNvPr id="344" name="Rectangle 343">
            <a:extLst>
              <a:ext uri="{FF2B5EF4-FFF2-40B4-BE49-F238E27FC236}">
                <a16:creationId xmlns:a16="http://schemas.microsoft.com/office/drawing/2014/main" id="{DDD30B6D-8BF3-42C1-984C-FC45B0804D7E}"/>
              </a:ext>
            </a:extLst>
          </p:cNvPr>
          <p:cNvSpPr/>
          <p:nvPr/>
        </p:nvSpPr>
        <p:spPr>
          <a:xfrm>
            <a:off x="10525011" y="2261554"/>
            <a:ext cx="1094540" cy="600164"/>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Service / Premium</a:t>
            </a:r>
          </a:p>
        </p:txBody>
      </p:sp>
      <p:sp>
        <p:nvSpPr>
          <p:cNvPr id="345" name="Rectangle 344">
            <a:extLst>
              <a:ext uri="{FF2B5EF4-FFF2-40B4-BE49-F238E27FC236}">
                <a16:creationId xmlns:a16="http://schemas.microsoft.com/office/drawing/2014/main" id="{C0A7484C-7FC6-4FE3-AFCA-9EBA40D4DDDF}"/>
              </a:ext>
            </a:extLst>
          </p:cNvPr>
          <p:cNvSpPr/>
          <p:nvPr/>
        </p:nvSpPr>
        <p:spPr>
          <a:xfrm>
            <a:off x="10558259" y="3455876"/>
            <a:ext cx="1094540" cy="437622"/>
          </a:xfrm>
          <a:prstGeom prst="rect">
            <a:avLst/>
          </a:prstGeom>
        </p:spPr>
        <p:txBody>
          <a:bodyPr wrap="square">
            <a:spAutoFit/>
          </a:bodyPr>
          <a:lstStyle/>
          <a:p>
            <a:pPr algn="ctr" defTabSz="932239">
              <a:defRPr/>
            </a:pPr>
            <a:r>
              <a:rPr lang="en-US" sz="1100" kern="0" dirty="0">
                <a:solidFill>
                  <a:schemeClr val="accent1"/>
                </a:solidFill>
                <a:latin typeface="Segoe UI Semibold" panose="020B0702040204020203" pitchFamily="34" charset="0"/>
                <a:cs typeface="Segoe UI Semibold" panose="020B0702040204020203" pitchFamily="34" charset="0"/>
              </a:rPr>
              <a:t>Power BI Embedded</a:t>
            </a:r>
          </a:p>
        </p:txBody>
      </p:sp>
      <p:sp>
        <p:nvSpPr>
          <p:cNvPr id="346" name="Rectangle 345">
            <a:extLst>
              <a:ext uri="{FF2B5EF4-FFF2-40B4-BE49-F238E27FC236}">
                <a16:creationId xmlns:a16="http://schemas.microsoft.com/office/drawing/2014/main" id="{F43A96C7-0707-4820-8E86-199957FDA2CA}"/>
              </a:ext>
            </a:extLst>
          </p:cNvPr>
          <p:cNvSpPr/>
          <p:nvPr/>
        </p:nvSpPr>
        <p:spPr>
          <a:xfrm>
            <a:off x="8554571" y="2214083"/>
            <a:ext cx="1094540" cy="430887"/>
          </a:xfrm>
          <a:prstGeom prst="rect">
            <a:avLst/>
          </a:prstGeom>
        </p:spPr>
        <p:txBody>
          <a:bodyPr wrap="square">
            <a:spAutoFit/>
          </a:bodyPr>
          <a:lstStyle/>
          <a:p>
            <a:pPr algn="ctr" defTabSz="932239">
              <a:defRPr/>
            </a:pPr>
            <a:r>
              <a:rPr lang="en-US" sz="1100" i="1" kern="0" dirty="0">
                <a:solidFill>
                  <a:schemeClr val="accent1"/>
                </a:solidFill>
                <a:latin typeface="Segoe UI Semibold" panose="020B0702040204020203" pitchFamily="34" charset="0"/>
                <a:cs typeface="Segoe UI Semibold" panose="020B0702040204020203" pitchFamily="34" charset="0"/>
              </a:rPr>
              <a:t>Power BI Report Builder</a:t>
            </a:r>
          </a:p>
        </p:txBody>
      </p:sp>
      <p:grpSp>
        <p:nvGrpSpPr>
          <p:cNvPr id="5" name="Group 4">
            <a:extLst>
              <a:ext uri="{FF2B5EF4-FFF2-40B4-BE49-F238E27FC236}">
                <a16:creationId xmlns:a16="http://schemas.microsoft.com/office/drawing/2014/main" id="{E7C8488A-C739-46A5-AFEC-7B0B45EEF758}"/>
              </a:ext>
            </a:extLst>
          </p:cNvPr>
          <p:cNvGrpSpPr/>
          <p:nvPr/>
        </p:nvGrpSpPr>
        <p:grpSpPr>
          <a:xfrm>
            <a:off x="1089768" y="5083987"/>
            <a:ext cx="565444" cy="497394"/>
            <a:chOff x="107791" y="6117440"/>
            <a:chExt cx="828091" cy="329535"/>
          </a:xfrm>
        </p:grpSpPr>
        <p:sp>
          <p:nvSpPr>
            <p:cNvPr id="156" name="Rectangle: Rounded Corners 155">
              <a:extLst>
                <a:ext uri="{FF2B5EF4-FFF2-40B4-BE49-F238E27FC236}">
                  <a16:creationId xmlns:a16="http://schemas.microsoft.com/office/drawing/2014/main" id="{431115A2-6D81-4AA5-8D3A-4C49C5AB2E91}"/>
                </a:ext>
              </a:extLst>
            </p:cNvPr>
            <p:cNvSpPr/>
            <p:nvPr/>
          </p:nvSpPr>
          <p:spPr>
            <a:xfrm>
              <a:off x="135332" y="6117440"/>
              <a:ext cx="736065" cy="2957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2D563939-DB24-404E-925E-D887A281DEEE}"/>
                </a:ext>
              </a:extLst>
            </p:cNvPr>
            <p:cNvSpPr txBox="1"/>
            <p:nvPr/>
          </p:nvSpPr>
          <p:spPr>
            <a:xfrm>
              <a:off x="107791" y="6136228"/>
              <a:ext cx="828091" cy="31074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200" b="1" dirty="0">
                  <a:solidFill>
                    <a:schemeClr val="accent1"/>
                  </a:solidFill>
                </a:rPr>
                <a:t>IoT Edge</a:t>
              </a:r>
            </a:p>
          </p:txBody>
        </p:sp>
      </p:grpSp>
      <p:grpSp>
        <p:nvGrpSpPr>
          <p:cNvPr id="6" name="Group 5">
            <a:extLst>
              <a:ext uri="{FF2B5EF4-FFF2-40B4-BE49-F238E27FC236}">
                <a16:creationId xmlns:a16="http://schemas.microsoft.com/office/drawing/2014/main" id="{5EA5D519-D9E2-4B7E-B566-D3EF0A2192A5}"/>
              </a:ext>
            </a:extLst>
          </p:cNvPr>
          <p:cNvGrpSpPr/>
          <p:nvPr/>
        </p:nvGrpSpPr>
        <p:grpSpPr>
          <a:xfrm>
            <a:off x="1936703" y="6206052"/>
            <a:ext cx="10077132" cy="586857"/>
            <a:chOff x="1975537" y="6329999"/>
            <a:chExt cx="10279199" cy="598625"/>
          </a:xfrm>
        </p:grpSpPr>
        <p:sp>
          <p:nvSpPr>
            <p:cNvPr id="171" name="Rectangle: Rounded Corners 170">
              <a:extLst>
                <a:ext uri="{FF2B5EF4-FFF2-40B4-BE49-F238E27FC236}">
                  <a16:creationId xmlns:a16="http://schemas.microsoft.com/office/drawing/2014/main" id="{209C559F-5C5E-40CC-895B-FAA3B2CAB218}"/>
                </a:ext>
              </a:extLst>
            </p:cNvPr>
            <p:cNvSpPr/>
            <p:nvPr/>
          </p:nvSpPr>
          <p:spPr>
            <a:xfrm>
              <a:off x="1975537" y="6363447"/>
              <a:ext cx="10279199" cy="3943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F244957E-5E96-4D4F-9646-0406B64081EB}"/>
                </a:ext>
              </a:extLst>
            </p:cNvPr>
            <p:cNvSpPr txBox="1"/>
            <p:nvPr/>
          </p:nvSpPr>
          <p:spPr>
            <a:xfrm>
              <a:off x="2094471" y="6329999"/>
              <a:ext cx="10017452" cy="59862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1000" dirty="0">
                  <a:solidFill>
                    <a:schemeClr val="tx1"/>
                  </a:solidFill>
                </a:rPr>
                <a:t>                                          </a:t>
              </a:r>
              <a:r>
                <a:rPr lang="en-US" sz="1029" dirty="0">
                  <a:solidFill>
                    <a:srgbClr val="0078D7"/>
                  </a:solidFill>
                </a:rPr>
                <a:t>Inventory                                                                       Assess &amp; Govern                                                     Discover &amp; Enrich</a:t>
              </a:r>
            </a:p>
            <a:p>
              <a:pPr>
                <a:buSzPct val="90000"/>
                <a:defRPr/>
              </a:pPr>
              <a:r>
                <a:rPr lang="en-US" sz="1196" b="1" dirty="0">
                  <a:solidFill>
                    <a:schemeClr val="accent2"/>
                  </a:solidFill>
                </a:rPr>
                <a:t>         </a:t>
              </a:r>
              <a:r>
                <a:rPr lang="en-US" sz="1196" b="1" dirty="0">
                  <a:solidFill>
                    <a:schemeClr val="accent1"/>
                  </a:solidFill>
                </a:rPr>
                <a:t>Azure Purview</a:t>
              </a:r>
            </a:p>
            <a:p>
              <a:pPr>
                <a:buSzPct val="90000"/>
                <a:defRPr/>
              </a:pPr>
              <a:endParaRPr lang="en-US" sz="1000" i="1" dirty="0">
                <a:solidFill>
                  <a:schemeClr val="tx1"/>
                </a:solidFill>
              </a:endParaRPr>
            </a:p>
          </p:txBody>
        </p:sp>
      </p:grpSp>
      <p:sp>
        <p:nvSpPr>
          <p:cNvPr id="173" name="Title 1">
            <a:extLst>
              <a:ext uri="{FF2B5EF4-FFF2-40B4-BE49-F238E27FC236}">
                <a16:creationId xmlns:a16="http://schemas.microsoft.com/office/drawing/2014/main" id="{A0DD0855-B60B-4B4E-9141-77ACD0894031}"/>
              </a:ext>
            </a:extLst>
          </p:cNvPr>
          <p:cNvSpPr>
            <a:spLocks noGrp="1"/>
          </p:cNvSpPr>
          <p:nvPr>
            <p:ph type="title"/>
          </p:nvPr>
        </p:nvSpPr>
        <p:spPr>
          <a:xfrm>
            <a:off x="270067" y="247871"/>
            <a:ext cx="11654187" cy="735641"/>
          </a:xfrm>
        </p:spPr>
        <p:txBody>
          <a:bodyPr>
            <a:noAutofit/>
          </a:bodyPr>
          <a:lstStyle/>
          <a:p>
            <a:r>
              <a:rPr lang="en-US" dirty="0">
                <a:ln>
                  <a:solidFill>
                    <a:srgbClr val="FFFFFF">
                      <a:alpha val="0"/>
                    </a:srgbClr>
                  </a:solidFill>
                </a:ln>
                <a:solidFill>
                  <a:schemeClr val="tx2"/>
                </a:solidFill>
                <a:ea typeface="Segoe UI" pitchFamily="34" charset="0"/>
              </a:rPr>
              <a:t>Azure Data Services</a:t>
            </a:r>
            <a:br>
              <a:rPr lang="en-US" dirty="0">
                <a:ln>
                  <a:solidFill>
                    <a:srgbClr val="FFFFFF">
                      <a:alpha val="0"/>
                    </a:srgbClr>
                  </a:solidFill>
                </a:ln>
                <a:solidFill>
                  <a:schemeClr val="tx1"/>
                </a:solidFill>
                <a:ea typeface="Segoe UI" pitchFamily="34" charset="0"/>
              </a:rPr>
            </a:br>
            <a:r>
              <a:rPr lang="en-US" sz="2800" dirty="0"/>
              <a:t>Overview</a:t>
            </a:r>
            <a:endParaRPr lang="en-US" sz="3528" dirty="0"/>
          </a:p>
        </p:txBody>
      </p:sp>
      <p:grpSp>
        <p:nvGrpSpPr>
          <p:cNvPr id="152" name="Group 151">
            <a:extLst>
              <a:ext uri="{FF2B5EF4-FFF2-40B4-BE49-F238E27FC236}">
                <a16:creationId xmlns:a16="http://schemas.microsoft.com/office/drawing/2014/main" id="{1A1C9F06-0EEC-4F4F-A593-04ADDF5D5420}"/>
              </a:ext>
            </a:extLst>
          </p:cNvPr>
          <p:cNvGrpSpPr/>
          <p:nvPr/>
        </p:nvGrpSpPr>
        <p:grpSpPr>
          <a:xfrm>
            <a:off x="5032824" y="4688457"/>
            <a:ext cx="994974" cy="832520"/>
            <a:chOff x="5107248" y="4396255"/>
            <a:chExt cx="994974" cy="832520"/>
          </a:xfrm>
        </p:grpSpPr>
        <p:grpSp>
          <p:nvGrpSpPr>
            <p:cNvPr id="153" name="Group 152">
              <a:extLst>
                <a:ext uri="{FF2B5EF4-FFF2-40B4-BE49-F238E27FC236}">
                  <a16:creationId xmlns:a16="http://schemas.microsoft.com/office/drawing/2014/main" id="{A9D57C5F-67BD-40FE-A738-FCF0BA2C1274}"/>
                </a:ext>
              </a:extLst>
            </p:cNvPr>
            <p:cNvGrpSpPr/>
            <p:nvPr/>
          </p:nvGrpSpPr>
          <p:grpSpPr>
            <a:xfrm>
              <a:off x="5361727" y="4396255"/>
              <a:ext cx="486017" cy="418911"/>
              <a:chOff x="8376458" y="5925518"/>
              <a:chExt cx="1045926" cy="901512"/>
            </a:xfrm>
          </p:grpSpPr>
          <p:sp>
            <p:nvSpPr>
              <p:cNvPr id="157" name="Star: 4 Points 8">
                <a:extLst>
                  <a:ext uri="{FF2B5EF4-FFF2-40B4-BE49-F238E27FC236}">
                    <a16:creationId xmlns:a16="http://schemas.microsoft.com/office/drawing/2014/main" id="{BDDB4C6A-33BD-4A21-86BB-A7BA8445F4F2}"/>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Star: 4 Points 8">
                <a:extLst>
                  <a:ext uri="{FF2B5EF4-FFF2-40B4-BE49-F238E27FC236}">
                    <a16:creationId xmlns:a16="http://schemas.microsoft.com/office/drawing/2014/main" id="{A759E579-C403-48EF-9873-2F7047BF2DD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6FF9563E-3994-4703-98BE-196776E6D03A}"/>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9">
                <a:extLst>
                  <a:ext uri="{FF2B5EF4-FFF2-40B4-BE49-F238E27FC236}">
                    <a16:creationId xmlns:a16="http://schemas.microsoft.com/office/drawing/2014/main" id="{EFA35FD9-F692-4097-B059-20DEB08F64C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4" name="Rectangle 153">
              <a:extLst>
                <a:ext uri="{FF2B5EF4-FFF2-40B4-BE49-F238E27FC236}">
                  <a16:creationId xmlns:a16="http://schemas.microsoft.com/office/drawing/2014/main" id="{B1AF4872-CB8E-4077-9113-1A98176EFFD6}"/>
                </a:ext>
              </a:extLst>
            </p:cNvPr>
            <p:cNvSpPr/>
            <p:nvPr/>
          </p:nvSpPr>
          <p:spPr>
            <a:xfrm>
              <a:off x="5107248" y="4797888"/>
              <a:ext cx="994974" cy="430887"/>
            </a:xfrm>
            <a:prstGeom prst="rect">
              <a:avLst/>
            </a:prstGeom>
          </p:spPr>
          <p:txBody>
            <a:bodyPr wrap="square">
              <a:spAutoFit/>
            </a:bodyPr>
            <a:lstStyle/>
            <a:p>
              <a:pPr defTabSz="932418">
                <a:defRPr/>
              </a:pPr>
              <a:r>
                <a:rPr lang="en-US" sz="1100" kern="0" dirty="0">
                  <a:solidFill>
                    <a:schemeClr val="accent1"/>
                  </a:solidFill>
                  <a:latin typeface="Segoe UI Semibold" panose="020B0702040204020203" pitchFamily="34" charset="0"/>
                  <a:cs typeface="Segoe UI Semibold" panose="020B0702040204020203" pitchFamily="34" charset="0"/>
                </a:rPr>
                <a:t>Cosmos DB</a:t>
              </a:r>
            </a:p>
            <a:p>
              <a:pPr defTabSz="932418">
                <a:defRPr/>
              </a:pPr>
              <a:r>
                <a:rPr lang="en-US" sz="1100" kern="0" dirty="0">
                  <a:solidFill>
                    <a:schemeClr val="accent1"/>
                  </a:solidFill>
                  <a:latin typeface="Segoe UI Semibold" panose="020B0702040204020203" pitchFamily="34" charset="0"/>
                  <a:cs typeface="Segoe UI Semibold" panose="020B0702040204020203" pitchFamily="34" charset="0"/>
                </a:rPr>
                <a:t>ADX / TSI</a:t>
              </a:r>
            </a:p>
          </p:txBody>
        </p:sp>
      </p:grpSp>
      <p:cxnSp>
        <p:nvCxnSpPr>
          <p:cNvPr id="176" name="Straight Arrow Connector 175">
            <a:extLst>
              <a:ext uri="{FF2B5EF4-FFF2-40B4-BE49-F238E27FC236}">
                <a16:creationId xmlns:a16="http://schemas.microsoft.com/office/drawing/2014/main" id="{368A1A18-6D61-44B0-B4C3-170E626CE6CA}"/>
              </a:ext>
            </a:extLst>
          </p:cNvPr>
          <p:cNvCxnSpPr>
            <a:cxnSpLocks/>
          </p:cNvCxnSpPr>
          <p:nvPr/>
        </p:nvCxnSpPr>
        <p:spPr>
          <a:xfrm>
            <a:off x="5291304" y="3262567"/>
            <a:ext cx="1592135" cy="2185"/>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5BF9F940-207B-4035-8975-A9D85D147166}"/>
              </a:ext>
            </a:extLst>
          </p:cNvPr>
          <p:cNvCxnSpPr>
            <a:cxnSpLocks/>
          </p:cNvCxnSpPr>
          <p:nvPr/>
        </p:nvCxnSpPr>
        <p:spPr>
          <a:xfrm flipV="1">
            <a:off x="5318990" y="3686297"/>
            <a:ext cx="1993392" cy="6354"/>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B852F86-FE68-46B4-B12B-B816D099F6E4}"/>
              </a:ext>
            </a:extLst>
          </p:cNvPr>
          <p:cNvCxnSpPr>
            <a:cxnSpLocks/>
          </p:cNvCxnSpPr>
          <p:nvPr/>
        </p:nvCxnSpPr>
        <p:spPr>
          <a:xfrm>
            <a:off x="6096000" y="2801086"/>
            <a:ext cx="1321989" cy="831421"/>
          </a:xfrm>
          <a:prstGeom prst="straightConnector1">
            <a:avLst/>
          </a:prstGeom>
          <a:ln w="12700">
            <a:solidFill>
              <a:schemeClr val="bg2">
                <a:lumMod val="40000"/>
                <a:lumOff val="6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2F61414-F688-455F-9198-5F671228FD73}"/>
              </a:ext>
            </a:extLst>
          </p:cNvPr>
          <p:cNvCxnSpPr>
            <a:cxnSpLocks/>
            <a:endCxn id="264" idx="1"/>
          </p:cNvCxnSpPr>
          <p:nvPr/>
        </p:nvCxnSpPr>
        <p:spPr>
          <a:xfrm flipV="1">
            <a:off x="9008011" y="3824731"/>
            <a:ext cx="619919" cy="721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1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18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190"/>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119"/>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0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1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2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2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3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4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4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4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7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78"/>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4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34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6"/>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19" grpId="0" animBg="1"/>
      <p:bldP spid="188" grpId="0" animBg="1"/>
      <p:bldP spid="189" grpId="0" animBg="1"/>
      <p:bldP spid="190" grpId="0" animBg="1"/>
      <p:bldP spid="264" grpId="0" animBg="1"/>
      <p:bldP spid="309" grpId="0"/>
      <p:bldP spid="317" grpId="0"/>
      <p:bldP spid="320" grpId="0"/>
      <p:bldP spid="326" grpId="0"/>
      <p:bldP spid="327" grpId="0"/>
      <p:bldP spid="328" grpId="0"/>
      <p:bldP spid="343" grpId="0"/>
      <p:bldP spid="344" grpId="0"/>
      <p:bldP spid="345" grpId="0"/>
      <p:bldP spid="3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Lifecycle Management</a:t>
            </a:r>
            <a:br>
              <a:rPr lang="en-US" dirty="0"/>
            </a:br>
            <a:r>
              <a:rPr lang="en-US" sz="3200" dirty="0">
                <a:solidFill>
                  <a:schemeClr val="tx1"/>
                </a:solidFill>
              </a:rPr>
              <a:t>Moving from Dev to Test to Production</a:t>
            </a:r>
          </a:p>
        </p:txBody>
      </p:sp>
      <p:sp>
        <p:nvSpPr>
          <p:cNvPr id="3" name="Text Placeholder 2"/>
          <p:cNvSpPr txBox="1">
            <a:spLocks/>
          </p:cNvSpPr>
          <p:nvPr/>
        </p:nvSpPr>
        <p:spPr>
          <a:xfrm>
            <a:off x="269240" y="1365832"/>
            <a:ext cx="1144015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Assumption – You are using an App for “deployment to the masses”</a:t>
            </a:r>
          </a:p>
          <a:p>
            <a:pPr lvl="1"/>
            <a:r>
              <a:rPr lang="en-US" sz="1400" dirty="0"/>
              <a:t>App is deployed within a workspace with a small set of Admins/Members; Admins are responsible for member management and app publishing.</a:t>
            </a:r>
          </a:p>
          <a:p>
            <a:pPr lvl="1"/>
            <a:r>
              <a:rPr lang="en-US" sz="1400" dirty="0"/>
              <a:t>Members are the developers and/or power users who participate in creating/maintaining/validating content</a:t>
            </a:r>
          </a:p>
          <a:p>
            <a:r>
              <a:rPr lang="en-US" sz="2000" dirty="0"/>
              <a:t>Option 1 – One Workspace</a:t>
            </a:r>
          </a:p>
          <a:p>
            <a:pPr lvl="1"/>
            <a:r>
              <a:rPr lang="en-US" sz="1400" dirty="0"/>
              <a:t>Use the “Included in App” capability to include/exclude items from App (dashboards/reports)</a:t>
            </a:r>
          </a:p>
          <a:p>
            <a:pPr lvl="1"/>
            <a:r>
              <a:rPr lang="en-US" sz="1400" dirty="0"/>
              <a:t>Changes to “included” dashboards/reports are not visible to the App until the App is updated (re-published)</a:t>
            </a:r>
          </a:p>
          <a:p>
            <a:pPr lvl="1"/>
            <a:r>
              <a:rPr lang="en-US" sz="1400" dirty="0"/>
              <a:t>Note that “breaking changes” – e.g., removing/renaming a dataset table field, are reflected immediately (i.e. no dataset versioning)</a:t>
            </a:r>
          </a:p>
          <a:p>
            <a:r>
              <a:rPr lang="en-US" sz="2000" dirty="0"/>
              <a:t>Option 2 – Multiple Workspaces</a:t>
            </a:r>
          </a:p>
          <a:p>
            <a:pPr lvl="1"/>
            <a:r>
              <a:rPr lang="en-US" sz="1400" dirty="0"/>
              <a:t>Note that you can still use the “Included in App” capability to include/exclude items from App (dashboards/reports)</a:t>
            </a:r>
          </a:p>
          <a:p>
            <a:pPr lvl="1"/>
            <a:r>
              <a:rPr lang="en-US" sz="1400" dirty="0"/>
              <a:t>But now, initial creation of content and changes to existing content (including datasets, reports, and dashboards) is done in a workspace that is independent of the “Production” workspace</a:t>
            </a:r>
          </a:p>
          <a:p>
            <a:pPr lvl="1"/>
            <a:r>
              <a:rPr lang="en-US" sz="1400" dirty="0"/>
              <a:t>Migration of content from workspaces can be done manually or via scripts (Power BI Rest APIs) e.g., </a:t>
            </a:r>
            <a:r>
              <a:rPr lang="en-US" sz="1400" dirty="0">
                <a:hlinkClick r:id="rId3"/>
              </a:rPr>
              <a:t>https://powerbi.microsoft.com/en-us/blog/duplicate-workspaces-using-the-power-bi-rest-apis-a-step-by-step-tutorial/</a:t>
            </a:r>
            <a:r>
              <a:rPr lang="en-US" sz="1400" dirty="0"/>
              <a:t> </a:t>
            </a:r>
          </a:p>
          <a:p>
            <a:pPr lvl="1"/>
            <a:r>
              <a:rPr lang="en-US" sz="1400" dirty="0"/>
              <a:t>Datasets can also be updated to point to a different data source via script</a:t>
            </a:r>
          </a:p>
          <a:p>
            <a:r>
              <a:rPr lang="en-US" sz="2200" dirty="0"/>
              <a:t>Option 3 – Deployment Pipelines</a:t>
            </a:r>
          </a:p>
          <a:p>
            <a:pPr lvl="1"/>
            <a:r>
              <a:rPr lang="en-US" sz="1400" dirty="0">
                <a:hlinkClick r:id="rId4"/>
              </a:rPr>
              <a:t>https://docs.microsoft.com/en-us/power-bi/create-reports/deployment-pipelines-overview</a:t>
            </a:r>
            <a:r>
              <a:rPr lang="en-US" sz="1400" dirty="0"/>
              <a:t> </a:t>
            </a:r>
          </a:p>
          <a:p>
            <a:pPr lvl="1"/>
            <a:endParaRPr lang="en-US" sz="1400" dirty="0"/>
          </a:p>
          <a:p>
            <a:pPr lvl="1"/>
            <a:endParaRPr lang="en-US" sz="1400" dirty="0"/>
          </a:p>
          <a:p>
            <a:pPr lvl="1"/>
            <a:endParaRPr lang="en-US" sz="12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4" name="Rectangle 3">
            <a:extLst>
              <a:ext uri="{FF2B5EF4-FFF2-40B4-BE49-F238E27FC236}">
                <a16:creationId xmlns:a16="http://schemas.microsoft.com/office/drawing/2014/main" id="{D71CF9BA-5231-449B-A73C-FC4C54EC73D7}"/>
              </a:ext>
            </a:extLst>
          </p:cNvPr>
          <p:cNvSpPr/>
          <p:nvPr/>
        </p:nvSpPr>
        <p:spPr>
          <a:xfrm>
            <a:off x="432184" y="6569345"/>
            <a:ext cx="4358053" cy="307777"/>
          </a:xfrm>
          <a:prstGeom prst="rect">
            <a:avLst/>
          </a:prstGeom>
        </p:spPr>
        <p:txBody>
          <a:bodyPr wrap="none">
            <a:spAutoFit/>
          </a:bodyPr>
          <a:lstStyle/>
          <a:p>
            <a:r>
              <a:rPr lang="en-US" sz="1400" dirty="0"/>
              <a:t>https://docs.microsoft.com/en-us/rest/api/power-bi/</a:t>
            </a:r>
          </a:p>
        </p:txBody>
      </p:sp>
    </p:spTree>
    <p:extLst>
      <p:ext uri="{BB962C8B-B14F-4D97-AF65-F5344CB8AC3E}">
        <p14:creationId xmlns:p14="http://schemas.microsoft.com/office/powerpoint/2010/main" val="216168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Lifecycle Management</a:t>
            </a:r>
            <a:br>
              <a:rPr lang="en-US" dirty="0"/>
            </a:br>
            <a:r>
              <a:rPr lang="en-US" sz="3200" dirty="0">
                <a:solidFill>
                  <a:schemeClr val="tx1"/>
                </a:solidFill>
              </a:rPr>
              <a:t>Deployment Pipelines</a:t>
            </a:r>
          </a:p>
        </p:txBody>
      </p:sp>
      <p:sp>
        <p:nvSpPr>
          <p:cNvPr id="3" name="Text Placeholder 2"/>
          <p:cNvSpPr txBox="1">
            <a:spLocks/>
          </p:cNvSpPr>
          <p:nvPr/>
        </p:nvSpPr>
        <p:spPr>
          <a:xfrm>
            <a:off x="269240" y="1365832"/>
            <a:ext cx="11440159"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Enables BI creators to manage content lifecycle</a:t>
            </a:r>
          </a:p>
          <a:p>
            <a:pPr lvl="1"/>
            <a:r>
              <a:rPr lang="en-US" sz="1400" dirty="0"/>
              <a:t>Available with Premium Capacity.</a:t>
            </a:r>
          </a:p>
          <a:p>
            <a:pPr lvl="1"/>
            <a:r>
              <a:rPr lang="en-US" sz="1400" dirty="0"/>
              <a:t>Includes reports, paginated reports, dashboards, and datasets (dataflows not included as of Apr 2021)</a:t>
            </a:r>
          </a:p>
          <a:p>
            <a:r>
              <a:rPr lang="en-US" sz="2000" dirty="0"/>
              <a:t>Designed as a pipeline with 3 stages</a:t>
            </a:r>
          </a:p>
          <a:p>
            <a:pPr lvl="1"/>
            <a:r>
              <a:rPr lang="en-US" sz="1400" dirty="0"/>
              <a:t>Development</a:t>
            </a:r>
          </a:p>
          <a:p>
            <a:pPr lvl="1"/>
            <a:r>
              <a:rPr lang="en-US" sz="1400" dirty="0"/>
              <a:t>Test</a:t>
            </a:r>
          </a:p>
          <a:p>
            <a:pPr lvl="1"/>
            <a:r>
              <a:rPr lang="en-US" sz="1400" dirty="0"/>
              <a:t>Production</a:t>
            </a:r>
          </a:p>
          <a:p>
            <a:r>
              <a:rPr lang="en-US" sz="2000" dirty="0"/>
              <a:t>Option 2 – Multiple Workspaces</a:t>
            </a:r>
          </a:p>
          <a:p>
            <a:pPr lvl="1"/>
            <a:r>
              <a:rPr lang="en-US" sz="1400" dirty="0"/>
              <a:t>Note that you can still use the “Included in App” capability to include/exclude items from App (dashboards/reports)</a:t>
            </a:r>
          </a:p>
          <a:p>
            <a:pPr lvl="1"/>
            <a:r>
              <a:rPr lang="en-US" sz="1400" dirty="0"/>
              <a:t>But now, initial creation of content and changes to existing content (including datasets, reports, and dashboards) is done in a workspace that is independent of the “Production” workspace</a:t>
            </a:r>
          </a:p>
          <a:p>
            <a:pPr lvl="1"/>
            <a:r>
              <a:rPr lang="en-US" sz="1400" dirty="0"/>
              <a:t>Migration of content from workspaces can be done manually or via scripts (Power BI Rest APIs) e.g., </a:t>
            </a:r>
            <a:r>
              <a:rPr lang="en-US" sz="1400" dirty="0">
                <a:hlinkClick r:id="rId3"/>
              </a:rPr>
              <a:t>https://powerbi.microsoft.com/en-us/blog/duplicate-workspaces-using-the-power-bi-rest-apis-a-step-by-step-tutorial/</a:t>
            </a:r>
            <a:r>
              <a:rPr lang="en-US" sz="1400" dirty="0"/>
              <a:t> </a:t>
            </a:r>
          </a:p>
          <a:p>
            <a:pPr lvl="1"/>
            <a:r>
              <a:rPr lang="en-US" sz="1400" dirty="0"/>
              <a:t>Datasets can also be updated to point to a different data source via script</a:t>
            </a:r>
          </a:p>
          <a:p>
            <a:r>
              <a:rPr lang="en-US" sz="2200" dirty="0"/>
              <a:t>Option 3 – Deployment Pipelines</a:t>
            </a:r>
          </a:p>
          <a:p>
            <a:pPr lvl="1"/>
            <a:r>
              <a:rPr lang="en-US" sz="1400" dirty="0">
                <a:hlinkClick r:id="rId4"/>
              </a:rPr>
              <a:t>https://docs.microsoft.com/en-us/power-bi/create-reports/deployment-pipelines-overview</a:t>
            </a:r>
            <a:r>
              <a:rPr lang="en-US" sz="1400" dirty="0"/>
              <a:t> </a:t>
            </a:r>
          </a:p>
          <a:p>
            <a:pPr lvl="1"/>
            <a:endParaRPr lang="en-US" sz="1400" dirty="0"/>
          </a:p>
          <a:p>
            <a:pPr lvl="1"/>
            <a:endParaRPr lang="en-US" sz="1400" dirty="0"/>
          </a:p>
          <a:p>
            <a:pPr lvl="1"/>
            <a:endParaRPr lang="en-US" sz="1200" dirty="0"/>
          </a:p>
          <a:p>
            <a:endParaRPr lang="en-US" sz="17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User</a:t>
            </a:r>
          </a:p>
          <a:p>
            <a:r>
              <a:rPr lang="en-US" sz="2000" dirty="0"/>
              <a:t>BI Practitioner</a:t>
            </a:r>
          </a:p>
        </p:txBody>
      </p:sp>
      <p:sp>
        <p:nvSpPr>
          <p:cNvPr id="4" name="Rectangle 3">
            <a:extLst>
              <a:ext uri="{FF2B5EF4-FFF2-40B4-BE49-F238E27FC236}">
                <a16:creationId xmlns:a16="http://schemas.microsoft.com/office/drawing/2014/main" id="{D71CF9BA-5231-449B-A73C-FC4C54EC73D7}"/>
              </a:ext>
            </a:extLst>
          </p:cNvPr>
          <p:cNvSpPr/>
          <p:nvPr/>
        </p:nvSpPr>
        <p:spPr>
          <a:xfrm>
            <a:off x="432184" y="6569345"/>
            <a:ext cx="7396897" cy="307777"/>
          </a:xfrm>
          <a:prstGeom prst="rect">
            <a:avLst/>
          </a:prstGeom>
        </p:spPr>
        <p:txBody>
          <a:bodyPr wrap="none">
            <a:spAutoFit/>
          </a:bodyPr>
          <a:lstStyle/>
          <a:p>
            <a:r>
              <a:rPr lang="en-US" sz="1400" dirty="0"/>
              <a:t>https://docs.microsoft.com/en-us/power-bi/create-reports/deployment-pipelines-overview</a:t>
            </a:r>
          </a:p>
        </p:txBody>
      </p:sp>
    </p:spTree>
    <p:extLst>
      <p:ext uri="{BB962C8B-B14F-4D97-AF65-F5344CB8AC3E}">
        <p14:creationId xmlns:p14="http://schemas.microsoft.com/office/powerpoint/2010/main" val="1658608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highlight>
                  <a:srgbClr val="FFFFFF"/>
                </a:highlight>
              </a:rPr>
              <a:t>Publishing and Sharing Content - Best Practices</a:t>
            </a:r>
          </a:p>
          <a:p>
            <a:pPr>
              <a:spcBef>
                <a:spcPts val="0"/>
              </a:spcBef>
              <a:spcAft>
                <a:spcPts val="0"/>
              </a:spcAft>
            </a:pPr>
            <a:r>
              <a:rPr lang="en-US" dirty="0">
                <a:highlight>
                  <a:srgbClr val="FFFFFF"/>
                </a:highlight>
              </a:rPr>
              <a:t>Supporting Data Refresh and Live Connections</a:t>
            </a:r>
          </a:p>
          <a:p>
            <a:pPr>
              <a:spcBef>
                <a:spcPts val="0"/>
              </a:spcBef>
              <a:spcAft>
                <a:spcPts val="0"/>
              </a:spcAft>
            </a:pPr>
            <a:r>
              <a:rPr lang="en-US" b="1" i="1" dirty="0">
                <a:highlight>
                  <a:srgbClr val="FFFF00"/>
                </a:highlight>
              </a:rPr>
              <a:t>Security Best Practices</a:t>
            </a:r>
          </a:p>
          <a:p>
            <a:pPr>
              <a:spcBef>
                <a:spcPts val="0"/>
              </a:spcBef>
              <a:spcAft>
                <a:spcPts val="0"/>
              </a:spcAft>
            </a:pPr>
            <a:r>
              <a:rPr lang="en-US" dirty="0"/>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8093280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Agenda</a:t>
            </a:r>
          </a:p>
        </p:txBody>
      </p:sp>
      <p:sp>
        <p:nvSpPr>
          <p:cNvPr id="3" name="Text Placeholder 2"/>
          <p:cNvSpPr txBox="1">
            <a:spLocks/>
          </p:cNvSpPr>
          <p:nvPr/>
        </p:nvSpPr>
        <p:spPr>
          <a:xfrm>
            <a:off x="269241" y="1365832"/>
            <a:ext cx="6098026"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sz="2400" dirty="0"/>
              <a:t>User Identity (Authentication)</a:t>
            </a:r>
          </a:p>
          <a:p>
            <a:pPr marL="514350" indent="-514350">
              <a:buFont typeface="+mj-lt"/>
              <a:buAutoNum type="arabicPeriod"/>
            </a:pPr>
            <a:r>
              <a:rPr lang="en-US" sz="2400" dirty="0"/>
              <a:t>Data Security</a:t>
            </a:r>
          </a:p>
          <a:p>
            <a:pPr marL="514350" indent="-514350">
              <a:buFont typeface="+mj-lt"/>
              <a:buAutoNum type="arabicPeriod"/>
            </a:pPr>
            <a:r>
              <a:rPr lang="en-US" sz="2400" dirty="0"/>
              <a:t>Collaboration within your organization</a:t>
            </a:r>
          </a:p>
          <a:p>
            <a:pPr marL="514350" indent="-514350">
              <a:buFont typeface="+mj-lt"/>
              <a:buAutoNum type="arabicPeriod"/>
            </a:pPr>
            <a:r>
              <a:rPr lang="en-US" sz="2400" dirty="0"/>
              <a:t>Collaboration outside of your organization</a:t>
            </a:r>
          </a:p>
        </p:txBody>
      </p:sp>
      <p:sp>
        <p:nvSpPr>
          <p:cNvPr id="7" name="Rectangle 6"/>
          <p:cNvSpPr/>
          <p:nvPr/>
        </p:nvSpPr>
        <p:spPr>
          <a:xfrm>
            <a:off x="6096000" y="6340165"/>
            <a:ext cx="5965447" cy="307777"/>
          </a:xfrm>
          <a:prstGeom prst="rect">
            <a:avLst/>
          </a:prstGeom>
        </p:spPr>
        <p:txBody>
          <a:bodyPr wrap="square">
            <a:spAutoFit/>
          </a:bodyPr>
          <a:lstStyle/>
          <a:p>
            <a:pPr algn="r"/>
            <a:r>
              <a:rPr lang="en-US" sz="1400" dirty="0"/>
              <a:t>https://www.microsoft.com/en-us/trustcenter/Compliance/default.aspx</a:t>
            </a:r>
          </a:p>
        </p:txBody>
      </p:sp>
      <p:grpSp>
        <p:nvGrpSpPr>
          <p:cNvPr id="9" name="Group 8"/>
          <p:cNvGrpSpPr/>
          <p:nvPr/>
        </p:nvGrpSpPr>
        <p:grpSpPr>
          <a:xfrm>
            <a:off x="1453627" y="4632419"/>
            <a:ext cx="3429000" cy="2385761"/>
            <a:chOff x="8656637" y="2887662"/>
            <a:chExt cx="3429000" cy="2385761"/>
          </a:xfrm>
        </p:grpSpPr>
        <p:sp>
          <p:nvSpPr>
            <p:cNvPr id="10" name="Rectangle 9"/>
            <p:cNvSpPr/>
            <p:nvPr/>
          </p:nvSpPr>
          <p:spPr bwMode="auto">
            <a:xfrm>
              <a:off x="8656637" y="2887662"/>
              <a:ext cx="3429000" cy="2385761"/>
            </a:xfrm>
            <a:prstGeom prst="rect">
              <a:avLst/>
            </a:prstGeom>
            <a:solidFill>
              <a:schemeClr val="bg1">
                <a:lumMod val="20000"/>
                <a:lumOff val="80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1" name="Group 10"/>
            <p:cNvGrpSpPr/>
            <p:nvPr/>
          </p:nvGrpSpPr>
          <p:grpSpPr>
            <a:xfrm>
              <a:off x="9943996" y="4151267"/>
              <a:ext cx="682294" cy="800077"/>
              <a:chOff x="439651" y="4837907"/>
              <a:chExt cx="682294" cy="800077"/>
            </a:xfrm>
          </p:grpSpPr>
          <p:sp>
            <p:nvSpPr>
              <p:cNvPr id="21" name="Flowchart: Document 20"/>
              <p:cNvSpPr/>
              <p:nvPr/>
            </p:nvSpPr>
            <p:spPr bwMode="auto">
              <a:xfrm>
                <a:off x="439651" y="4837907"/>
                <a:ext cx="682294" cy="800077"/>
              </a:xfrm>
              <a:prstGeom prst="flowChartDocument">
                <a:avLst/>
              </a:prstGeom>
              <a:solidFill>
                <a:schemeClr val="bg1">
                  <a:lumMod val="85000"/>
                </a:schemeClr>
              </a:solidFill>
              <a:ln w="28575">
                <a:solidFill>
                  <a:srgbClr val="28282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w="0"/>
                  <a:solidFill>
                    <a:schemeClr val="tx1"/>
                  </a:solidFill>
                  <a:effectLst>
                    <a:outerShdw blurRad="38100" dist="19050" dir="2700000" algn="tl" rotWithShape="0">
                      <a:schemeClr val="dk1">
                        <a:alpha val="40000"/>
                      </a:schemeClr>
                    </a:outerShdw>
                  </a:effectLst>
                  <a:uLnTx/>
                  <a:uFillTx/>
                  <a:ea typeface="Segoe UI" pitchFamily="34" charset="0"/>
                  <a:cs typeface="Segoe UI" pitchFamily="34" charset="0"/>
                </a:endParaRPr>
              </a:p>
            </p:txBody>
          </p:sp>
          <p:sp>
            <p:nvSpPr>
              <p:cNvPr id="22" name="TextBox 21"/>
              <p:cNvSpPr txBox="1"/>
              <p:nvPr/>
            </p:nvSpPr>
            <p:spPr>
              <a:xfrm>
                <a:off x="489503" y="4882390"/>
                <a:ext cx="593300" cy="64633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Segoe UI Black" panose="020B0A02040204020203" pitchFamily="34" charset="0"/>
                    <a:ea typeface="Segoe UI Black" panose="020B0A02040204020203" pitchFamily="34" charset="0"/>
                    <a:cs typeface="Segoe UI Black" panose="020B0A02040204020203" pitchFamily="34" charset="0"/>
                  </a:rPr>
                  <a:t>10101101011010110101101011010110101101011010110101101011010110101101011010110101101011010110</a:t>
                </a:r>
              </a:p>
            </p:txBody>
          </p:sp>
        </p:grpSp>
        <p:grpSp>
          <p:nvGrpSpPr>
            <p:cNvPr id="12" name="Group 11"/>
            <p:cNvGrpSpPr/>
            <p:nvPr/>
          </p:nvGrpSpPr>
          <p:grpSpPr>
            <a:xfrm>
              <a:off x="10542940" y="3108092"/>
              <a:ext cx="1110619" cy="832819"/>
              <a:chOff x="4914769" y="3405989"/>
              <a:chExt cx="1110619" cy="832819"/>
            </a:xfrm>
          </p:grpSpPr>
          <p:sp>
            <p:nvSpPr>
              <p:cNvPr id="16" name="Rectangle 15"/>
              <p:cNvSpPr/>
              <p:nvPr/>
            </p:nvSpPr>
            <p:spPr>
              <a:xfrm>
                <a:off x="4948518" y="3431249"/>
                <a:ext cx="674798" cy="7806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chemeClr val="tx1"/>
                  </a:solidFill>
                  <a:effectLst>
                    <a:outerShdw blurRad="38100" dist="19050" dir="2700000" algn="tl" rotWithShape="0">
                      <a:schemeClr val="dk1">
                        <a:alpha val="40000"/>
                      </a:schemeClr>
                    </a:outerShdw>
                  </a:effectLst>
                  <a:uLnTx/>
                  <a:uFillTx/>
                </a:endParaRPr>
              </a:p>
            </p:txBody>
          </p:sp>
          <p:sp>
            <p:nvSpPr>
              <p:cNvPr id="17" name="Rectangle 16"/>
              <p:cNvSpPr/>
              <p:nvPr/>
            </p:nvSpPr>
            <p:spPr>
              <a:xfrm>
                <a:off x="5613536" y="3441224"/>
                <a:ext cx="402072" cy="780697"/>
              </a:xfrm>
              <a:prstGeom prst="rect">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chemeClr val="tx1"/>
                  </a:solidFill>
                  <a:effectLst>
                    <a:outerShdw blurRad="38100" dist="19050" dir="2700000" algn="tl" rotWithShape="0">
                      <a:schemeClr val="dk1">
                        <a:alpha val="40000"/>
                      </a:schemeClr>
                    </a:outerShdw>
                  </a:effectLst>
                  <a:uLnTx/>
                  <a:uFillTx/>
                </a:endParaRPr>
              </a:p>
            </p:txBody>
          </p:sp>
          <p:grpSp>
            <p:nvGrpSpPr>
              <p:cNvPr id="18" name="Group 17"/>
              <p:cNvGrpSpPr/>
              <p:nvPr/>
            </p:nvGrpSpPr>
            <p:grpSpPr>
              <a:xfrm>
                <a:off x="4914769" y="3405989"/>
                <a:ext cx="1110619" cy="832819"/>
                <a:chOff x="3406096" y="5375871"/>
                <a:chExt cx="646192" cy="484559"/>
              </a:xfrm>
              <a:solidFill>
                <a:srgbClr val="282828"/>
              </a:solidFill>
            </p:grpSpPr>
            <p:sp>
              <p:nvSpPr>
                <p:cNvPr id="19" name="Freeform 6"/>
                <p:cNvSpPr>
                  <a:spLocks noChangeAspect="1" noEditPoints="1"/>
                </p:cNvSpPr>
                <p:nvPr/>
              </p:nvSpPr>
              <p:spPr bwMode="gray">
                <a:xfrm>
                  <a:off x="3406096" y="5375871"/>
                  <a:ext cx="646192" cy="484559"/>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ysClr val="windowText" lastClr="000000"/>
                    </a:solidFill>
                    <a:effectLst>
                      <a:outerShdw blurRad="38100" dist="19050" dir="2700000" algn="tl" rotWithShape="0">
                        <a:schemeClr val="dk1">
                          <a:alpha val="40000"/>
                        </a:schemeClr>
                      </a:outerShdw>
                    </a:effectLst>
                    <a:uLnTx/>
                    <a:uFillTx/>
                  </a:endParaRPr>
                </a:p>
              </p:txBody>
            </p:sp>
            <p:sp>
              <p:nvSpPr>
                <p:cNvPr id="20" name="Pie 13"/>
                <p:cNvSpPr/>
                <p:nvPr/>
              </p:nvSpPr>
              <p:spPr bwMode="auto">
                <a:xfrm>
                  <a:off x="3864833" y="5639003"/>
                  <a:ext cx="135667" cy="135667"/>
                </a:xfrm>
                <a:prstGeom prst="pie">
                  <a:avLst>
                    <a:gd name="adj1" fmla="val 0"/>
                    <a:gd name="adj2" fmla="val 16236044"/>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Segoe UI"/>
                    <a:ea typeface="Segoe UI" pitchFamily="34" charset="0"/>
                    <a:cs typeface="Segoe UI" pitchFamily="34" charset="0"/>
                  </a:endParaRPr>
                </a:p>
              </p:txBody>
            </p:sp>
          </p:grpSp>
        </p:grpSp>
        <p:grpSp>
          <p:nvGrpSpPr>
            <p:cNvPr id="13" name="Group 12"/>
            <p:cNvGrpSpPr/>
            <p:nvPr/>
          </p:nvGrpSpPr>
          <p:grpSpPr>
            <a:xfrm>
              <a:off x="9010890" y="3222656"/>
              <a:ext cx="1144238" cy="637234"/>
              <a:chOff x="959318" y="4632202"/>
              <a:chExt cx="989444" cy="551028"/>
            </a:xfrm>
          </p:grpSpPr>
          <p:sp>
            <p:nvSpPr>
              <p:cNvPr id="14" name="Rectangle 13"/>
              <p:cNvSpPr/>
              <p:nvPr/>
            </p:nvSpPr>
            <p:spPr>
              <a:xfrm>
                <a:off x="992638" y="4670681"/>
                <a:ext cx="924179" cy="468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7"/>
              <p:cNvSpPr/>
              <p:nvPr/>
            </p:nvSpPr>
            <p:spPr bwMode="auto">
              <a:xfrm>
                <a:off x="959318" y="4632202"/>
                <a:ext cx="989444" cy="551028"/>
              </a:xfrm>
              <a:custGeom>
                <a:avLst/>
                <a:gdLst>
                  <a:gd name="connsiteX0" fmla="*/ 2096079 w 7733887"/>
                  <a:gd name="connsiteY0" fmla="*/ 2187091 h 4307055"/>
                  <a:gd name="connsiteX1" fmla="*/ 1264612 w 7733887"/>
                  <a:gd name="connsiteY1" fmla="*/ 2683653 h 4307055"/>
                  <a:gd name="connsiteX2" fmla="*/ 2186504 w 7733887"/>
                  <a:gd name="connsiteY2" fmla="*/ 3202380 h 4307055"/>
                  <a:gd name="connsiteX3" fmla="*/ 3022642 w 7733887"/>
                  <a:gd name="connsiteY3" fmla="*/ 2786729 h 4307055"/>
                  <a:gd name="connsiteX4" fmla="*/ 3053850 w 7733887"/>
                  <a:gd name="connsiteY4" fmla="*/ 2740060 h 4307055"/>
                  <a:gd name="connsiteX5" fmla="*/ 5873932 w 7733887"/>
                  <a:gd name="connsiteY5" fmla="*/ 1915322 h 4307055"/>
                  <a:gd name="connsiteX6" fmla="*/ 6409508 w 7733887"/>
                  <a:gd name="connsiteY6" fmla="*/ 2163071 h 4307055"/>
                  <a:gd name="connsiteX7" fmla="*/ 6409508 w 7733887"/>
                  <a:gd name="connsiteY7" fmla="*/ 2642487 h 4307055"/>
                  <a:gd name="connsiteX8" fmla="*/ 4646425 w 7733887"/>
                  <a:gd name="connsiteY8" fmla="*/ 2642487 h 4307055"/>
                  <a:gd name="connsiteX9" fmla="*/ 5055326 w 7733887"/>
                  <a:gd name="connsiteY9" fmla="*/ 2268019 h 4307055"/>
                  <a:gd name="connsiteX10" fmla="*/ 5425440 w 7733887"/>
                  <a:gd name="connsiteY10" fmla="*/ 2411710 h 4307055"/>
                  <a:gd name="connsiteX11" fmla="*/ 6409507 w 7733887"/>
                  <a:gd name="connsiteY11" fmla="*/ 1109173 h 4307055"/>
                  <a:gd name="connsiteX12" fmla="*/ 6409507 w 7733887"/>
                  <a:gd name="connsiteY12" fmla="*/ 1930743 h 4307055"/>
                  <a:gd name="connsiteX13" fmla="*/ 5839097 w 7733887"/>
                  <a:gd name="connsiteY13" fmla="*/ 1658419 h 4307055"/>
                  <a:gd name="connsiteX14" fmla="*/ 5399314 w 7733887"/>
                  <a:gd name="connsiteY14" fmla="*/ 2167870 h 4307055"/>
                  <a:gd name="connsiteX15" fmla="*/ 5020491 w 7733887"/>
                  <a:gd name="connsiteY15" fmla="*/ 2045950 h 4307055"/>
                  <a:gd name="connsiteX16" fmla="*/ 4615541 w 7733887"/>
                  <a:gd name="connsiteY16" fmla="*/ 2302660 h 4307055"/>
                  <a:gd name="connsiteX17" fmla="*/ 4615541 w 7733887"/>
                  <a:gd name="connsiteY17" fmla="*/ 1692763 h 4307055"/>
                  <a:gd name="connsiteX18" fmla="*/ 5142411 w 7733887"/>
                  <a:gd name="connsiteY18" fmla="*/ 1715025 h 4307055"/>
                  <a:gd name="connsiteX19" fmla="*/ 5412377 w 7733887"/>
                  <a:gd name="connsiteY19" fmla="*/ 1375390 h 4307055"/>
                  <a:gd name="connsiteX20" fmla="*/ 5904411 w 7733887"/>
                  <a:gd name="connsiteY20" fmla="*/ 1384099 h 4307055"/>
                  <a:gd name="connsiteX21" fmla="*/ 2177843 w 7733887"/>
                  <a:gd name="connsiteY21" fmla="*/ 1066233 h 4307055"/>
                  <a:gd name="connsiteX22" fmla="*/ 2177843 w 7733887"/>
                  <a:gd name="connsiteY22" fmla="*/ 2038210 h 4307055"/>
                  <a:gd name="connsiteX23" fmla="*/ 3135340 w 7733887"/>
                  <a:gd name="connsiteY23" fmla="*/ 2591021 h 4307055"/>
                  <a:gd name="connsiteX24" fmla="*/ 3167740 w 7733887"/>
                  <a:gd name="connsiteY24" fmla="*/ 2522735 h 4307055"/>
                  <a:gd name="connsiteX25" fmla="*/ 3095879 w 7733887"/>
                  <a:gd name="connsiteY25" fmla="*/ 1591752 h 4307055"/>
                  <a:gd name="connsiteX26" fmla="*/ 2177843 w 7733887"/>
                  <a:gd name="connsiteY26" fmla="*/ 1066233 h 4307055"/>
                  <a:gd name="connsiteX27" fmla="*/ 4114799 w 7733887"/>
                  <a:gd name="connsiteY27" fmla="*/ 992212 h 4307055"/>
                  <a:gd name="connsiteX28" fmla="*/ 4404363 w 7733887"/>
                  <a:gd name="connsiteY28" fmla="*/ 992212 h 4307055"/>
                  <a:gd name="connsiteX29" fmla="*/ 4404363 w 7733887"/>
                  <a:gd name="connsiteY29" fmla="*/ 2905926 h 4307055"/>
                  <a:gd name="connsiteX30" fmla="*/ 6396445 w 7733887"/>
                  <a:gd name="connsiteY30" fmla="*/ 2905926 h 4307055"/>
                  <a:gd name="connsiteX31" fmla="*/ 6396445 w 7733887"/>
                  <a:gd name="connsiteY31" fmla="*/ 3208544 h 4307055"/>
                  <a:gd name="connsiteX32" fmla="*/ 4114799 w 7733887"/>
                  <a:gd name="connsiteY32" fmla="*/ 3208544 h 4307055"/>
                  <a:gd name="connsiteX33" fmla="*/ 2179319 w 7733887"/>
                  <a:gd name="connsiteY33" fmla="*/ 935606 h 4307055"/>
                  <a:gd name="connsiteX34" fmla="*/ 3374571 w 7733887"/>
                  <a:gd name="connsiteY34" fmla="*/ 2130858 h 4307055"/>
                  <a:gd name="connsiteX35" fmla="*/ 2179319 w 7733887"/>
                  <a:gd name="connsiteY35" fmla="*/ 3326110 h 4307055"/>
                  <a:gd name="connsiteX36" fmla="*/ 984067 w 7733887"/>
                  <a:gd name="connsiteY36" fmla="*/ 2130858 h 4307055"/>
                  <a:gd name="connsiteX37" fmla="*/ 2179319 w 7733887"/>
                  <a:gd name="connsiteY37" fmla="*/ 935606 h 4307055"/>
                  <a:gd name="connsiteX38" fmla="*/ 593626 w 7733887"/>
                  <a:gd name="connsiteY38" fmla="*/ 413490 h 4307055"/>
                  <a:gd name="connsiteX39" fmla="*/ 361224 w 7733887"/>
                  <a:gd name="connsiteY39" fmla="*/ 645892 h 4307055"/>
                  <a:gd name="connsiteX40" fmla="*/ 361224 w 7733887"/>
                  <a:gd name="connsiteY40" fmla="*/ 3681640 h 4307055"/>
                  <a:gd name="connsiteX41" fmla="*/ 593626 w 7733887"/>
                  <a:gd name="connsiteY41" fmla="*/ 3914042 h 4307055"/>
                  <a:gd name="connsiteX42" fmla="*/ 7126407 w 7733887"/>
                  <a:gd name="connsiteY42" fmla="*/ 3914042 h 4307055"/>
                  <a:gd name="connsiteX43" fmla="*/ 7358809 w 7733887"/>
                  <a:gd name="connsiteY43" fmla="*/ 3681640 h 4307055"/>
                  <a:gd name="connsiteX44" fmla="*/ 7358809 w 7733887"/>
                  <a:gd name="connsiteY44" fmla="*/ 645892 h 4307055"/>
                  <a:gd name="connsiteX45" fmla="*/ 7126407 w 7733887"/>
                  <a:gd name="connsiteY45" fmla="*/ 413490 h 4307055"/>
                  <a:gd name="connsiteX46" fmla="*/ 285945 w 7733887"/>
                  <a:gd name="connsiteY46" fmla="*/ 0 h 4307055"/>
                  <a:gd name="connsiteX47" fmla="*/ 7447942 w 7733887"/>
                  <a:gd name="connsiteY47" fmla="*/ 0 h 4307055"/>
                  <a:gd name="connsiteX48" fmla="*/ 7733887 w 7733887"/>
                  <a:gd name="connsiteY48" fmla="*/ 285945 h 4307055"/>
                  <a:gd name="connsiteX49" fmla="*/ 7733887 w 7733887"/>
                  <a:gd name="connsiteY49" fmla="*/ 4021110 h 4307055"/>
                  <a:gd name="connsiteX50" fmla="*/ 7447942 w 7733887"/>
                  <a:gd name="connsiteY50" fmla="*/ 4307055 h 4307055"/>
                  <a:gd name="connsiteX51" fmla="*/ 285945 w 7733887"/>
                  <a:gd name="connsiteY51" fmla="*/ 4307055 h 4307055"/>
                  <a:gd name="connsiteX52" fmla="*/ 0 w 7733887"/>
                  <a:gd name="connsiteY52" fmla="*/ 4021110 h 4307055"/>
                  <a:gd name="connsiteX53" fmla="*/ 0 w 7733887"/>
                  <a:gd name="connsiteY53" fmla="*/ 285945 h 4307055"/>
                  <a:gd name="connsiteX54" fmla="*/ 285945 w 7733887"/>
                  <a:gd name="connsiteY54" fmla="*/ 0 h 430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733887" h="4307055">
                    <a:moveTo>
                      <a:pt x="2096079" y="2187091"/>
                    </a:moveTo>
                    <a:lnTo>
                      <a:pt x="1264612" y="2683653"/>
                    </a:lnTo>
                    <a:cubicBezTo>
                      <a:pt x="1458192" y="3007796"/>
                      <a:pt x="1808967" y="3205168"/>
                      <a:pt x="2186504" y="3202380"/>
                    </a:cubicBezTo>
                    <a:cubicBezTo>
                      <a:pt x="2516848" y="3199940"/>
                      <a:pt x="2824442" y="3044573"/>
                      <a:pt x="3022642" y="2786729"/>
                    </a:cubicBezTo>
                    <a:lnTo>
                      <a:pt x="3053850" y="2740060"/>
                    </a:lnTo>
                    <a:close/>
                    <a:moveTo>
                      <a:pt x="5873932" y="1915322"/>
                    </a:moveTo>
                    <a:lnTo>
                      <a:pt x="6409508" y="2163071"/>
                    </a:lnTo>
                    <a:lnTo>
                      <a:pt x="6409508" y="2642487"/>
                    </a:lnTo>
                    <a:lnTo>
                      <a:pt x="4646425" y="2642487"/>
                    </a:lnTo>
                    <a:lnTo>
                      <a:pt x="5055326" y="2268019"/>
                    </a:lnTo>
                    <a:lnTo>
                      <a:pt x="5425440" y="2411710"/>
                    </a:lnTo>
                    <a:close/>
                    <a:moveTo>
                      <a:pt x="6409507" y="1109173"/>
                    </a:moveTo>
                    <a:lnTo>
                      <a:pt x="6409507" y="1930743"/>
                    </a:lnTo>
                    <a:lnTo>
                      <a:pt x="5839097" y="1658419"/>
                    </a:lnTo>
                    <a:lnTo>
                      <a:pt x="5399314" y="2167870"/>
                    </a:lnTo>
                    <a:lnTo>
                      <a:pt x="5020491" y="2045950"/>
                    </a:lnTo>
                    <a:lnTo>
                      <a:pt x="4615541" y="2302660"/>
                    </a:lnTo>
                    <a:lnTo>
                      <a:pt x="4615541" y="1692763"/>
                    </a:lnTo>
                    <a:lnTo>
                      <a:pt x="5142411" y="1715025"/>
                    </a:lnTo>
                    <a:lnTo>
                      <a:pt x="5412377" y="1375390"/>
                    </a:lnTo>
                    <a:lnTo>
                      <a:pt x="5904411" y="1384099"/>
                    </a:lnTo>
                    <a:close/>
                    <a:moveTo>
                      <a:pt x="2177843" y="1066233"/>
                    </a:moveTo>
                    <a:lnTo>
                      <a:pt x="2177843" y="2038210"/>
                    </a:lnTo>
                    <a:lnTo>
                      <a:pt x="3135340" y="2591021"/>
                    </a:lnTo>
                    <a:lnTo>
                      <a:pt x="3167740" y="2522735"/>
                    </a:lnTo>
                    <a:cubicBezTo>
                      <a:pt x="3287488" y="2220365"/>
                      <a:pt x="3263164" y="1876619"/>
                      <a:pt x="3095879" y="1591752"/>
                    </a:cubicBezTo>
                    <a:cubicBezTo>
                      <a:pt x="2904697" y="1266190"/>
                      <a:pt x="2555390" y="1066233"/>
                      <a:pt x="2177843" y="1066233"/>
                    </a:cubicBezTo>
                    <a:close/>
                    <a:moveTo>
                      <a:pt x="4114799" y="992212"/>
                    </a:moveTo>
                    <a:lnTo>
                      <a:pt x="4404363" y="992212"/>
                    </a:lnTo>
                    <a:lnTo>
                      <a:pt x="4404363" y="2905926"/>
                    </a:lnTo>
                    <a:lnTo>
                      <a:pt x="6396445" y="2905926"/>
                    </a:lnTo>
                    <a:lnTo>
                      <a:pt x="6396445" y="3208544"/>
                    </a:lnTo>
                    <a:lnTo>
                      <a:pt x="4114799" y="3208544"/>
                    </a:lnTo>
                    <a:close/>
                    <a:moveTo>
                      <a:pt x="2179319" y="935606"/>
                    </a:moveTo>
                    <a:cubicBezTo>
                      <a:pt x="2839438" y="935606"/>
                      <a:pt x="3374571" y="1470739"/>
                      <a:pt x="3374571" y="2130858"/>
                    </a:cubicBezTo>
                    <a:cubicBezTo>
                      <a:pt x="3374571" y="2790977"/>
                      <a:pt x="2839438" y="3326110"/>
                      <a:pt x="2179319" y="3326110"/>
                    </a:cubicBezTo>
                    <a:cubicBezTo>
                      <a:pt x="1519200" y="3326110"/>
                      <a:pt x="984067" y="2790977"/>
                      <a:pt x="984067" y="2130858"/>
                    </a:cubicBezTo>
                    <a:cubicBezTo>
                      <a:pt x="984067" y="1470739"/>
                      <a:pt x="1519200" y="935606"/>
                      <a:pt x="2179319" y="935606"/>
                    </a:cubicBezTo>
                    <a:close/>
                    <a:moveTo>
                      <a:pt x="593626" y="413490"/>
                    </a:moveTo>
                    <a:cubicBezTo>
                      <a:pt x="465274" y="413490"/>
                      <a:pt x="361224" y="517540"/>
                      <a:pt x="361224" y="645892"/>
                    </a:cubicBezTo>
                    <a:lnTo>
                      <a:pt x="361224" y="3681640"/>
                    </a:lnTo>
                    <a:cubicBezTo>
                      <a:pt x="361224" y="3809992"/>
                      <a:pt x="465274" y="3914042"/>
                      <a:pt x="593626" y="3914042"/>
                    </a:cubicBezTo>
                    <a:lnTo>
                      <a:pt x="7126407" y="3914042"/>
                    </a:lnTo>
                    <a:cubicBezTo>
                      <a:pt x="7254759" y="3914042"/>
                      <a:pt x="7358809" y="3809992"/>
                      <a:pt x="7358809" y="3681640"/>
                    </a:cubicBezTo>
                    <a:lnTo>
                      <a:pt x="7358809" y="645892"/>
                    </a:lnTo>
                    <a:cubicBezTo>
                      <a:pt x="7358809" y="517540"/>
                      <a:pt x="7254759" y="413490"/>
                      <a:pt x="7126407" y="413490"/>
                    </a:cubicBezTo>
                    <a:close/>
                    <a:moveTo>
                      <a:pt x="285945" y="0"/>
                    </a:moveTo>
                    <a:lnTo>
                      <a:pt x="7447942" y="0"/>
                    </a:lnTo>
                    <a:cubicBezTo>
                      <a:pt x="7605865" y="0"/>
                      <a:pt x="7733887" y="128022"/>
                      <a:pt x="7733887" y="285945"/>
                    </a:cubicBezTo>
                    <a:lnTo>
                      <a:pt x="7733887" y="4021110"/>
                    </a:lnTo>
                    <a:cubicBezTo>
                      <a:pt x="7733887" y="4179033"/>
                      <a:pt x="7605865" y="4307055"/>
                      <a:pt x="7447942" y="4307055"/>
                    </a:cubicBezTo>
                    <a:lnTo>
                      <a:pt x="285945" y="4307055"/>
                    </a:lnTo>
                    <a:cubicBezTo>
                      <a:pt x="128022" y="4307055"/>
                      <a:pt x="0" y="4179033"/>
                      <a:pt x="0" y="4021110"/>
                    </a:cubicBezTo>
                    <a:lnTo>
                      <a:pt x="0" y="285945"/>
                    </a:lnTo>
                    <a:cubicBezTo>
                      <a:pt x="0" y="128022"/>
                      <a:pt x="128022" y="0"/>
                      <a:pt x="28594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grpSp>
      </p:grpSp>
      <p:grpSp>
        <p:nvGrpSpPr>
          <p:cNvPr id="23" name="Group 22"/>
          <p:cNvGrpSpPr/>
          <p:nvPr/>
        </p:nvGrpSpPr>
        <p:grpSpPr>
          <a:xfrm>
            <a:off x="2761432" y="3437572"/>
            <a:ext cx="704791" cy="1277293"/>
            <a:chOff x="9964442" y="1404059"/>
            <a:chExt cx="704791" cy="1277293"/>
          </a:xfrm>
        </p:grpSpPr>
        <p:pic>
          <p:nvPicPr>
            <p:cNvPr id="24" name="Picture 23" descr="female user icon - vector Clip Art"/>
            <p:cNvPicPr>
              <a:picLocks noChangeAspect="1"/>
            </p:cNvPicPr>
            <p:nvPr/>
          </p:nvPicPr>
          <p:blipFill>
            <a:blip r:embed="rId3"/>
            <a:stretch>
              <a:fillRect/>
            </a:stretch>
          </p:blipFill>
          <p:spPr>
            <a:xfrm>
              <a:off x="9964442" y="1404059"/>
              <a:ext cx="704791" cy="703616"/>
            </a:xfrm>
            <a:prstGeom prst="rect">
              <a:avLst/>
            </a:prstGeom>
          </p:spPr>
        </p:pic>
        <p:sp>
          <p:nvSpPr>
            <p:cNvPr id="25" name="Down Arrow 19"/>
            <p:cNvSpPr/>
            <p:nvPr/>
          </p:nvSpPr>
          <p:spPr bwMode="auto">
            <a:xfrm>
              <a:off x="10072984" y="2283016"/>
              <a:ext cx="509449" cy="398336"/>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26" name="Can 20"/>
          <p:cNvSpPr/>
          <p:nvPr/>
        </p:nvSpPr>
        <p:spPr bwMode="auto">
          <a:xfrm>
            <a:off x="4640510" y="6339941"/>
            <a:ext cx="484233" cy="356160"/>
          </a:xfrm>
          <a:prstGeom prst="can">
            <a:avLst/>
          </a:prstGeom>
          <a:solidFill>
            <a:schemeClr val="tx2">
              <a:lumMod val="50000"/>
            </a:schemeClr>
          </a:solidFill>
          <a:ln w="381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 name="Right Arrow 22"/>
          <p:cNvSpPr/>
          <p:nvPr/>
        </p:nvSpPr>
        <p:spPr bwMode="auto">
          <a:xfrm rot="10800000">
            <a:off x="3979467" y="5864433"/>
            <a:ext cx="493290" cy="806068"/>
          </a:xfrm>
          <a:prstGeom prst="right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8" name="Picture 27" descr="Remove Male User Icon 64x64 Png | HD Walls | Find Wallpapers"/>
          <p:cNvPicPr>
            <a:picLocks noChangeAspect="1"/>
          </p:cNvPicPr>
          <p:nvPr/>
        </p:nvPicPr>
        <p:blipFill>
          <a:blip r:embed="rId4"/>
          <a:stretch>
            <a:fillRect/>
          </a:stretch>
        </p:blipFill>
        <p:spPr>
          <a:xfrm>
            <a:off x="666144" y="3426388"/>
            <a:ext cx="902890" cy="902890"/>
          </a:xfrm>
          <a:prstGeom prst="rect">
            <a:avLst/>
          </a:prstGeom>
        </p:spPr>
      </p:pic>
      <p:sp>
        <p:nvSpPr>
          <p:cNvPr id="29" name="Down Arrow 23"/>
          <p:cNvSpPr/>
          <p:nvPr/>
        </p:nvSpPr>
        <p:spPr bwMode="auto">
          <a:xfrm rot="5400000">
            <a:off x="1755451" y="3521587"/>
            <a:ext cx="509449" cy="882283"/>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 name="Oval 30"/>
          <p:cNvSpPr/>
          <p:nvPr/>
        </p:nvSpPr>
        <p:spPr bwMode="auto">
          <a:xfrm>
            <a:off x="3549417" y="3593691"/>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1</a:t>
            </a:r>
          </a:p>
        </p:txBody>
      </p:sp>
      <p:sp>
        <p:nvSpPr>
          <p:cNvPr id="32" name="Oval 31"/>
          <p:cNvSpPr/>
          <p:nvPr/>
        </p:nvSpPr>
        <p:spPr bwMode="auto">
          <a:xfrm>
            <a:off x="3539773" y="6086061"/>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2</a:t>
            </a:r>
          </a:p>
        </p:txBody>
      </p:sp>
      <p:sp>
        <p:nvSpPr>
          <p:cNvPr id="33" name="Oval 32"/>
          <p:cNvSpPr/>
          <p:nvPr/>
        </p:nvSpPr>
        <p:spPr bwMode="auto">
          <a:xfrm>
            <a:off x="1643101" y="4720535"/>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3</a:t>
            </a:r>
          </a:p>
        </p:txBody>
      </p:sp>
      <p:sp>
        <p:nvSpPr>
          <p:cNvPr id="34" name="Oval 33"/>
          <p:cNvSpPr/>
          <p:nvPr/>
        </p:nvSpPr>
        <p:spPr bwMode="auto">
          <a:xfrm>
            <a:off x="1814406" y="3335547"/>
            <a:ext cx="342610" cy="346371"/>
          </a:xfrm>
          <a:prstGeom prst="ellipse">
            <a:avLst/>
          </a:prstGeom>
          <a:solidFill>
            <a:schemeClr val="tx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4</a:t>
            </a:r>
          </a:p>
        </p:txBody>
      </p:sp>
      <p:sp>
        <p:nvSpPr>
          <p:cNvPr id="36" name="Cloud 35"/>
          <p:cNvSpPr/>
          <p:nvPr/>
        </p:nvSpPr>
        <p:spPr bwMode="auto">
          <a:xfrm>
            <a:off x="4593430" y="5722977"/>
            <a:ext cx="694887" cy="435060"/>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7D787B19-C0F5-4F14-9B73-6BD9A1A0AA91}"/>
              </a:ext>
            </a:extLst>
          </p:cNvPr>
          <p:cNvPicPr>
            <a:picLocks noChangeAspect="1"/>
          </p:cNvPicPr>
          <p:nvPr/>
        </p:nvPicPr>
        <p:blipFill>
          <a:blip r:embed="rId5"/>
          <a:stretch>
            <a:fillRect/>
          </a:stretch>
        </p:blipFill>
        <p:spPr>
          <a:xfrm>
            <a:off x="6866068" y="898257"/>
            <a:ext cx="5138903" cy="5390867"/>
          </a:xfrm>
          <a:prstGeom prst="rect">
            <a:avLst/>
          </a:prstGeom>
        </p:spPr>
      </p:pic>
    </p:spTree>
    <p:extLst>
      <p:ext uri="{BB962C8B-B14F-4D97-AF65-F5344CB8AC3E}">
        <p14:creationId xmlns:p14="http://schemas.microsoft.com/office/powerpoint/2010/main" val="27269225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User Identity (Authentication)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Power BI is part of the larger Microsoft cloud</a:t>
            </a:r>
          </a:p>
          <a:p>
            <a:r>
              <a:rPr lang="en-US" sz="2800" dirty="0"/>
              <a:t>Like other cloud services, PBI leverages Azure Active Directory (AAD)</a:t>
            </a:r>
          </a:p>
          <a:p>
            <a:pPr lvl="1"/>
            <a:r>
              <a:rPr lang="en-US" sz="2000" dirty="0"/>
              <a:t>AAD is the default authentication mechanism for PBI</a:t>
            </a:r>
          </a:p>
          <a:p>
            <a:pPr lvl="1"/>
            <a:r>
              <a:rPr lang="en-US" sz="2000" dirty="0"/>
              <a:t>Other authentication approaches can be used for Embedded scenarios</a:t>
            </a:r>
          </a:p>
          <a:p>
            <a:r>
              <a:rPr lang="en-US" sz="2800" dirty="0"/>
              <a:t>AAD setup and configuration is a key building block for PBI</a:t>
            </a:r>
          </a:p>
          <a:p>
            <a:pPr lvl="1"/>
            <a:r>
              <a:rPr lang="en-US" dirty="0"/>
              <a:t>Most large organizations will synchronize their on-premise Active Directory with AAD</a:t>
            </a:r>
          </a:p>
          <a:p>
            <a:pPr lvl="1"/>
            <a:r>
              <a:rPr lang="en-US" dirty="0"/>
              <a:t>Advanced authentication requirements (e.g., multi-factor) are supported in AAD</a:t>
            </a:r>
          </a:p>
          <a:p>
            <a:r>
              <a:rPr lang="en-US" sz="2800" dirty="0"/>
              <a:t>AAD is also used, and can be supplemented, for the PBI mobile devices (next slide)</a:t>
            </a:r>
          </a:p>
          <a:p>
            <a:endParaRPr lang="en-US" sz="2800" dirty="0"/>
          </a:p>
          <a:p>
            <a:endParaRPr lang="en-US" sz="2800" dirty="0"/>
          </a:p>
        </p:txBody>
      </p:sp>
    </p:spTree>
    <p:extLst>
      <p:ext uri="{BB962C8B-B14F-4D97-AF65-F5344CB8AC3E}">
        <p14:creationId xmlns:p14="http://schemas.microsoft.com/office/powerpoint/2010/main" val="1214991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User Identity (Authentication)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a:t>Mobile Device/App Management:</a:t>
            </a:r>
          </a:p>
          <a:p>
            <a:r>
              <a:rPr lang="en-US" sz="2800" dirty="0"/>
              <a:t>Controlled via Intune for Power BI Mobile apps on iOS (7+) /Android (4+)</a:t>
            </a:r>
          </a:p>
          <a:p>
            <a:r>
              <a:rPr lang="en-US" sz="2800" dirty="0"/>
              <a:t>Policies such as:</a:t>
            </a:r>
          </a:p>
          <a:p>
            <a:pPr lvl="1"/>
            <a:r>
              <a:rPr lang="en-US" sz="2000" dirty="0"/>
              <a:t>Require PIN</a:t>
            </a:r>
          </a:p>
          <a:p>
            <a:pPr lvl="1"/>
            <a:r>
              <a:rPr lang="en-US" sz="2000" dirty="0"/>
              <a:t>Max failed PIN attempts</a:t>
            </a:r>
            <a:endParaRPr lang="en-US" sz="2800" dirty="0"/>
          </a:p>
          <a:p>
            <a:pPr marL="0" indent="0">
              <a:buNone/>
            </a:pPr>
            <a:r>
              <a:rPr lang="en-US" sz="2800" dirty="0"/>
              <a:t>Configuring </a:t>
            </a:r>
            <a:r>
              <a:rPr lang="en-US" sz="2800" dirty="0" err="1"/>
              <a:t>InTune</a:t>
            </a:r>
            <a:r>
              <a:rPr lang="en-US" sz="2800" dirty="0"/>
              <a:t>:</a:t>
            </a:r>
          </a:p>
          <a:p>
            <a:r>
              <a:rPr lang="en-US" sz="2800" dirty="0"/>
              <a:t>Specify the app</a:t>
            </a:r>
          </a:p>
          <a:p>
            <a:r>
              <a:rPr lang="en-US" sz="2800" dirty="0"/>
              <a:t>Configure policies (i.e. require PIN)</a:t>
            </a:r>
          </a:p>
          <a:p>
            <a:r>
              <a:rPr lang="en-US" sz="2800" dirty="0"/>
              <a:t>Enable for deployment</a:t>
            </a:r>
          </a:p>
          <a:p>
            <a:r>
              <a:rPr lang="en-US" sz="2800" dirty="0"/>
              <a:t>End-users install from Company Portal app</a:t>
            </a:r>
          </a:p>
        </p:txBody>
      </p:sp>
      <p:pic>
        <p:nvPicPr>
          <p:cNvPr id="4" name="Picture 3"/>
          <p:cNvPicPr>
            <a:picLocks noChangeAspect="1"/>
          </p:cNvPicPr>
          <p:nvPr/>
        </p:nvPicPr>
        <p:blipFill>
          <a:blip r:embed="rId3"/>
          <a:stretch>
            <a:fillRect/>
          </a:stretch>
        </p:blipFill>
        <p:spPr>
          <a:xfrm>
            <a:off x="9571037" y="2363365"/>
            <a:ext cx="2230983" cy="3952238"/>
          </a:xfrm>
          <a:prstGeom prst="rect">
            <a:avLst/>
          </a:prstGeom>
        </p:spPr>
      </p:pic>
      <p:sp>
        <p:nvSpPr>
          <p:cNvPr id="5" name="Rectangle 4"/>
          <p:cNvSpPr/>
          <p:nvPr/>
        </p:nvSpPr>
        <p:spPr>
          <a:xfrm>
            <a:off x="269239" y="6452299"/>
            <a:ext cx="9301798" cy="369332"/>
          </a:xfrm>
          <a:prstGeom prst="rect">
            <a:avLst/>
          </a:prstGeom>
        </p:spPr>
        <p:txBody>
          <a:bodyPr wrap="square">
            <a:spAutoFit/>
          </a:bodyPr>
          <a:lstStyle/>
          <a:p>
            <a:r>
              <a:rPr lang="en-US" dirty="0"/>
              <a:t>https://powerbi.microsoft.com/en-us/documentation/powerbi-admin-mobile-intune/</a:t>
            </a:r>
          </a:p>
        </p:txBody>
      </p:sp>
    </p:spTree>
    <p:extLst>
      <p:ext uri="{BB962C8B-B14F-4D97-AF65-F5344CB8AC3E}">
        <p14:creationId xmlns:p14="http://schemas.microsoft.com/office/powerpoint/2010/main" val="5653485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Date Storage &amp; Encryption Keys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Where is my data stored?</a:t>
            </a:r>
          </a:p>
          <a:p>
            <a:endParaRPr lang="en-US" sz="2800" dirty="0"/>
          </a:p>
          <a:p>
            <a:pPr marL="0" indent="0">
              <a:buNone/>
            </a:pPr>
            <a:r>
              <a:rPr lang="en-US" sz="2400" dirty="0"/>
              <a:t>Power BI encrypts data </a:t>
            </a:r>
          </a:p>
          <a:p>
            <a:pPr marL="0" indent="0">
              <a:buNone/>
            </a:pPr>
            <a:r>
              <a:rPr lang="en-US" sz="2400" dirty="0"/>
              <a:t>at-rest &amp; in-process</a:t>
            </a:r>
          </a:p>
          <a:p>
            <a:pPr marL="0" indent="0">
              <a:buNone/>
            </a:pPr>
            <a:endParaRPr lang="en-US" sz="2800" dirty="0"/>
          </a:p>
          <a:p>
            <a:pPr marL="0" indent="0">
              <a:buNone/>
            </a:pPr>
            <a:r>
              <a:rPr lang="en-US" sz="2400" dirty="0"/>
              <a:t>The encryption keys….</a:t>
            </a:r>
          </a:p>
          <a:p>
            <a:r>
              <a:rPr lang="en-US" sz="2400" dirty="0"/>
              <a:t>to Azure Blob keys are stored, encrypted, in a separate location in the Power BI service. </a:t>
            </a:r>
          </a:p>
          <a:p>
            <a:r>
              <a:rPr lang="en-US" sz="2400" dirty="0"/>
              <a:t>for Azure SQL Database, TDE technology is managed by Azure SQL itself.</a:t>
            </a:r>
          </a:p>
          <a:p>
            <a:r>
              <a:rPr lang="en-US" sz="2400" dirty="0"/>
              <a:t>for Data Movement service and on premises Gateway are stored:</a:t>
            </a:r>
          </a:p>
          <a:p>
            <a:pPr lvl="1"/>
            <a:r>
              <a:rPr lang="en-US" sz="1800" dirty="0"/>
              <a:t>On-prem data sources: In the on-premise Gateway on customer’s infrastructure</a:t>
            </a:r>
          </a:p>
          <a:p>
            <a:pPr lvl="1"/>
            <a:r>
              <a:rPr lang="en-US" sz="1800" dirty="0"/>
              <a:t>Cloud-based data sources: In the Data Movement Role</a:t>
            </a:r>
          </a:p>
          <a:p>
            <a:r>
              <a:rPr lang="en-US" sz="2400" dirty="0"/>
              <a:t>Power BI Premium offers additional BYOK encryption options for datasets</a:t>
            </a:r>
          </a:p>
        </p:txBody>
      </p:sp>
      <p:pic>
        <p:nvPicPr>
          <p:cNvPr id="6" name="Picture 5"/>
          <p:cNvPicPr>
            <a:picLocks noChangeAspect="1"/>
          </p:cNvPicPr>
          <p:nvPr/>
        </p:nvPicPr>
        <p:blipFill>
          <a:blip r:embed="rId3"/>
          <a:stretch>
            <a:fillRect/>
          </a:stretch>
        </p:blipFill>
        <p:spPr>
          <a:xfrm>
            <a:off x="4015093" y="1365832"/>
            <a:ext cx="1318907" cy="1540779"/>
          </a:xfrm>
          <a:prstGeom prst="rect">
            <a:avLst/>
          </a:prstGeom>
        </p:spPr>
      </p:pic>
      <p:pic>
        <p:nvPicPr>
          <p:cNvPr id="7" name="Picture 6"/>
          <p:cNvPicPr>
            <a:picLocks noChangeAspect="1"/>
          </p:cNvPicPr>
          <p:nvPr/>
        </p:nvPicPr>
        <p:blipFill>
          <a:blip r:embed="rId4"/>
          <a:stretch>
            <a:fillRect/>
          </a:stretch>
        </p:blipFill>
        <p:spPr>
          <a:xfrm>
            <a:off x="5673248" y="1245484"/>
            <a:ext cx="5766752" cy="1781473"/>
          </a:xfrm>
          <a:prstGeom prst="rect">
            <a:avLst/>
          </a:prstGeom>
          <a:ln>
            <a:solidFill>
              <a:schemeClr val="accent1"/>
            </a:solidFill>
          </a:ln>
        </p:spPr>
      </p:pic>
    </p:spTree>
    <p:extLst>
      <p:ext uri="{BB962C8B-B14F-4D97-AF65-F5344CB8AC3E}">
        <p14:creationId xmlns:p14="http://schemas.microsoft.com/office/powerpoint/2010/main" val="8239787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Data Security: User Data Access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Data Access can be considered a subset of authorization (what you can do)</a:t>
            </a:r>
          </a:p>
          <a:p>
            <a:r>
              <a:rPr lang="en-US" sz="2800" dirty="0"/>
              <a:t>Some data access requirements can be handled with item-level sharing e.g.,</a:t>
            </a:r>
          </a:p>
          <a:p>
            <a:pPr lvl="1"/>
            <a:r>
              <a:rPr lang="en-US" sz="2000" dirty="0"/>
              <a:t>Share a dashboard or reports for read-only access with a user or group</a:t>
            </a:r>
          </a:p>
          <a:p>
            <a:pPr lvl="1"/>
            <a:r>
              <a:rPr lang="en-US" sz="2000" dirty="0"/>
              <a:t>Share a collection of dashboards/reports (via an App) with a user or group</a:t>
            </a:r>
          </a:p>
          <a:p>
            <a:pPr lvl="1"/>
            <a:r>
              <a:rPr lang="en-US" sz="2000" dirty="0"/>
              <a:t>Assign membership in a workspace (e.g., viewer, contributor, admin) to allow a user/group to view and/or modify dashboards/reports/datasets</a:t>
            </a:r>
          </a:p>
          <a:p>
            <a:pPr lvl="1"/>
            <a:r>
              <a:rPr lang="en-US" sz="2000" dirty="0"/>
              <a:t>Note:  knowing whether an item has been shared/viewed/exported is handled via PBI monitoring capabilities (covered in subsequent slides)</a:t>
            </a:r>
          </a:p>
          <a:p>
            <a:r>
              <a:rPr lang="en-US" sz="2800" dirty="0"/>
              <a:t>Other use-cases require more granular data access rules e.g.,</a:t>
            </a:r>
          </a:p>
          <a:p>
            <a:pPr lvl="1"/>
            <a:r>
              <a:rPr lang="en-US" sz="2000" dirty="0"/>
              <a:t>We both can view a report - you can only see North America sales, &amp; I should see South America; Fred the admin can see everything</a:t>
            </a:r>
          </a:p>
          <a:p>
            <a:pPr lvl="1"/>
            <a:r>
              <a:rPr lang="en-US" sz="2000" dirty="0"/>
              <a:t>This is referred to as row-level security (RLS) aka dynamic security</a:t>
            </a:r>
            <a:endParaRPr lang="en-US" sz="2800" dirty="0"/>
          </a:p>
          <a:p>
            <a:endParaRPr lang="en-US" sz="2800" dirty="0"/>
          </a:p>
        </p:txBody>
      </p:sp>
    </p:spTree>
    <p:extLst>
      <p:ext uri="{BB962C8B-B14F-4D97-AF65-F5344CB8AC3E}">
        <p14:creationId xmlns:p14="http://schemas.microsoft.com/office/powerpoint/2010/main" val="13634975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Data Security: RLS Overview</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Imported datasets</a:t>
            </a:r>
          </a:p>
          <a:p>
            <a:pPr lvl="1"/>
            <a:r>
              <a:rPr lang="en-US" sz="2000" dirty="0"/>
              <a:t>RLS can be defined as part of the authoring/publishing process (next slide)</a:t>
            </a:r>
          </a:p>
          <a:p>
            <a:r>
              <a:rPr lang="en-US" sz="2800" dirty="0"/>
              <a:t>Direct Query datasets</a:t>
            </a:r>
          </a:p>
          <a:p>
            <a:pPr lvl="1"/>
            <a:r>
              <a:rPr lang="en-US" sz="2000" dirty="0"/>
              <a:t>RLS can be defined as part of the .</a:t>
            </a:r>
            <a:r>
              <a:rPr lang="en-US" sz="2000" dirty="0" err="1"/>
              <a:t>pbix</a:t>
            </a:r>
            <a:r>
              <a:rPr lang="en-US" sz="2000" dirty="0"/>
              <a:t> file (next slide)</a:t>
            </a:r>
          </a:p>
          <a:p>
            <a:pPr lvl="1"/>
            <a:r>
              <a:rPr lang="en-US" sz="2000" dirty="0"/>
              <a:t>RLS can alternatively by handled by an “RLS-enabled” data sources, which means…</a:t>
            </a:r>
          </a:p>
          <a:p>
            <a:pPr lvl="2"/>
            <a:r>
              <a:rPr lang="en-US" sz="1600" dirty="0"/>
              <a:t>The back-end data source implements some form of RLS</a:t>
            </a:r>
          </a:p>
          <a:p>
            <a:pPr lvl="2"/>
            <a:r>
              <a:rPr lang="en-US" sz="1600" dirty="0"/>
              <a:t>Power BI can pass (or impersonate) the user credentials when connecting to the data source (i.e. Single Sign On – SSO)</a:t>
            </a:r>
          </a:p>
          <a:p>
            <a:r>
              <a:rPr lang="en-US" sz="2800" dirty="0"/>
              <a:t>RLS-enabled data sources</a:t>
            </a:r>
          </a:p>
          <a:p>
            <a:pPr lvl="1"/>
            <a:r>
              <a:rPr lang="en-US" sz="2000" dirty="0"/>
              <a:t>Data presented is based on permissions of the user who is accessing the report/dashboard, etc. </a:t>
            </a:r>
          </a:p>
          <a:p>
            <a:pPr lvl="1"/>
            <a:r>
              <a:rPr lang="en-US" sz="2000" dirty="0"/>
              <a:t>SSO is available for several on-prem DirectQuery data sources (e.g., SQL Server, SAP Hana/BW, Oracle, Teradata, Spark, Impala) - </a:t>
            </a:r>
            <a:r>
              <a:rPr lang="en-US" sz="2000" dirty="0">
                <a:hlinkClick r:id="rId3"/>
              </a:rPr>
              <a:t>https://docs.microsoft.com/en-us/power-bi/service-gateway-sso-overview</a:t>
            </a:r>
            <a:r>
              <a:rPr lang="en-US" sz="2000" dirty="0"/>
              <a:t> </a:t>
            </a:r>
          </a:p>
          <a:p>
            <a:pPr lvl="1"/>
            <a:r>
              <a:rPr lang="en-US" sz="2000" dirty="0"/>
              <a:t>SSO is also available for some cloud-based sources (e.g., Azure SQL DB, Azure Synapse Analytics)</a:t>
            </a:r>
          </a:p>
          <a:p>
            <a:pPr lvl="1"/>
            <a:endParaRPr lang="en-US" sz="2000" dirty="0"/>
          </a:p>
          <a:p>
            <a:endParaRPr lang="en-US" sz="2800" dirty="0"/>
          </a:p>
          <a:p>
            <a:endParaRPr lang="en-US" sz="2800" dirty="0"/>
          </a:p>
        </p:txBody>
      </p:sp>
    </p:spTree>
    <p:extLst>
      <p:ext uri="{BB962C8B-B14F-4D97-AF65-F5344CB8AC3E}">
        <p14:creationId xmlns:p14="http://schemas.microsoft.com/office/powerpoint/2010/main" val="92073176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Row Level Security (RLS) for SSAS/PBI Datasets</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SQL/Azure Analysis Services is a RLS-enabled data source</a:t>
            </a:r>
          </a:p>
          <a:p>
            <a:pPr lvl="1"/>
            <a:r>
              <a:rPr lang="en-US" sz="2000" dirty="0"/>
              <a:t>Analysis Services allows data to be secured based on a user’s Role, and via Row Filters (if configured)</a:t>
            </a:r>
          </a:p>
          <a:p>
            <a:pPr lvl="1"/>
            <a:r>
              <a:rPr lang="en-US" sz="2000" dirty="0"/>
              <a:t>Power BI can emit the username used to sign into the PBI service (</a:t>
            </a:r>
            <a:r>
              <a:rPr lang="en-US" sz="2000" dirty="0" err="1"/>
              <a:t>UserPrincipalName</a:t>
            </a:r>
            <a:r>
              <a:rPr lang="en-US" sz="2000" dirty="0"/>
              <a:t>) via Analysis Services’ </a:t>
            </a:r>
            <a:r>
              <a:rPr lang="en-US" sz="2000" dirty="0" err="1"/>
              <a:t>EffectiveUserName</a:t>
            </a:r>
            <a:r>
              <a:rPr lang="en-US" sz="2000" dirty="0"/>
              <a:t> option – which is used to impersonate the user and set role mappings/RLS</a:t>
            </a:r>
          </a:p>
          <a:p>
            <a:r>
              <a:rPr lang="en-US" sz="2800" dirty="0"/>
              <a:t>Role-Level Security is also available for an imported/direct query dataset</a:t>
            </a:r>
          </a:p>
          <a:p>
            <a:pPr lvl="1"/>
            <a:r>
              <a:rPr lang="en-US" sz="2000" dirty="0"/>
              <a:t>You configure Roles and define RLS for the dataset in The PBI Desktop</a:t>
            </a:r>
          </a:p>
          <a:p>
            <a:pPr lvl="1"/>
            <a:r>
              <a:rPr lang="en-US" sz="2000" dirty="0"/>
              <a:t>You then map users to roles within PowerBI.com (i.e. after the Desktop file has been published)</a:t>
            </a:r>
          </a:p>
          <a:p>
            <a:pPr lvl="1"/>
            <a:r>
              <a:rPr lang="en-US" sz="2000" dirty="0"/>
              <a:t>Note: be aware of performance implications for direct query datasets (additional filter on each query)</a:t>
            </a:r>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69240" y="4917526"/>
            <a:ext cx="7296150" cy="2307832"/>
          </a:xfrm>
          <a:prstGeom prst="rect">
            <a:avLst/>
          </a:prstGeom>
          <a:noFill/>
          <a:ln>
            <a:solidFill>
              <a:schemeClr val="accent1"/>
            </a:solidFill>
          </a:ln>
        </p:spPr>
      </p:pic>
      <p:pic>
        <p:nvPicPr>
          <p:cNvPr id="4" name="Picture 3"/>
          <p:cNvPicPr>
            <a:picLocks noChangeAspect="1"/>
          </p:cNvPicPr>
          <p:nvPr/>
        </p:nvPicPr>
        <p:blipFill>
          <a:blip r:embed="rId4"/>
          <a:stretch>
            <a:fillRect/>
          </a:stretch>
        </p:blipFill>
        <p:spPr>
          <a:xfrm>
            <a:off x="7016837" y="5017474"/>
            <a:ext cx="4755843" cy="1819803"/>
          </a:xfrm>
          <a:prstGeom prst="rect">
            <a:avLst/>
          </a:prstGeom>
          <a:ln>
            <a:solidFill>
              <a:schemeClr val="accent1"/>
            </a:solidFill>
          </a:ln>
        </p:spPr>
      </p:pic>
      <p:sp>
        <p:nvSpPr>
          <p:cNvPr id="6" name="Rectangle 5"/>
          <p:cNvSpPr/>
          <p:nvPr/>
        </p:nvSpPr>
        <p:spPr>
          <a:xfrm>
            <a:off x="2421873" y="4617811"/>
            <a:ext cx="2990883" cy="369332"/>
          </a:xfrm>
          <a:prstGeom prst="rect">
            <a:avLst/>
          </a:prstGeom>
        </p:spPr>
        <p:txBody>
          <a:bodyPr wrap="none">
            <a:spAutoFit/>
          </a:bodyPr>
          <a:lstStyle/>
          <a:p>
            <a:r>
              <a:rPr lang="en-US" dirty="0"/>
              <a:t>Define Roles in the Desktop</a:t>
            </a:r>
          </a:p>
        </p:txBody>
      </p:sp>
      <p:sp>
        <p:nvSpPr>
          <p:cNvPr id="7" name="Rectangle 6"/>
          <p:cNvSpPr/>
          <p:nvPr/>
        </p:nvSpPr>
        <p:spPr>
          <a:xfrm>
            <a:off x="8048267" y="4642794"/>
            <a:ext cx="2692981" cy="369332"/>
          </a:xfrm>
          <a:prstGeom prst="rect">
            <a:avLst/>
          </a:prstGeom>
        </p:spPr>
        <p:txBody>
          <a:bodyPr wrap="none">
            <a:spAutoFit/>
          </a:bodyPr>
          <a:lstStyle/>
          <a:p>
            <a:r>
              <a:rPr lang="en-US" dirty="0"/>
              <a:t>Map Users in the Service</a:t>
            </a:r>
          </a:p>
        </p:txBody>
      </p:sp>
    </p:spTree>
    <p:extLst>
      <p:ext uri="{BB962C8B-B14F-4D97-AF65-F5344CB8AC3E}">
        <p14:creationId xmlns:p14="http://schemas.microsoft.com/office/powerpoint/2010/main" val="23013664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56693" y="1390746"/>
            <a:ext cx="2564271" cy="1709695"/>
            <a:chOff x="356693" y="1390746"/>
            <a:chExt cx="2564271" cy="1709695"/>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39083" y="2768802"/>
              <a:ext cx="914400" cy="21164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06564" y="2327497"/>
              <a:ext cx="914400" cy="31022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79391" y="1539815"/>
              <a:ext cx="548640" cy="143331"/>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2008615" y="1390746"/>
              <a:ext cx="731520" cy="319596"/>
            </a:xfrm>
            <a:prstGeom prst="rect">
              <a:avLst/>
            </a:prstGeom>
          </p:spPr>
        </p:pic>
        <p:pic>
          <p:nvPicPr>
            <p:cNvPr id="8" name="Picture 7"/>
            <p:cNvPicPr>
              <a:picLocks noChangeAspect="1"/>
            </p:cNvPicPr>
            <p:nvPr/>
          </p:nvPicPr>
          <p:blipFill>
            <a:blip r:embed="rId7"/>
            <a:stretch>
              <a:fillRect/>
            </a:stretch>
          </p:blipFill>
          <p:spPr>
            <a:xfrm>
              <a:off x="1142656" y="2204332"/>
              <a:ext cx="822960" cy="516220"/>
            </a:xfrm>
            <a:prstGeom prst="rect">
              <a:avLst/>
            </a:prstGeom>
          </p:spPr>
        </p:pic>
        <p:pic>
          <p:nvPicPr>
            <p:cNvPr id="13" name="Picture 1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342908" y="1850139"/>
              <a:ext cx="1245415" cy="288637"/>
            </a:xfrm>
            <a:prstGeom prst="rect">
              <a:avLst/>
            </a:prstGeom>
          </p:spPr>
        </p:pic>
        <p:sp>
          <p:nvSpPr>
            <p:cNvPr id="46" name="Rectangle 45"/>
            <p:cNvSpPr/>
            <p:nvPr/>
          </p:nvSpPr>
          <p:spPr>
            <a:xfrm>
              <a:off x="356693" y="1454521"/>
              <a:ext cx="731520" cy="1645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atin typeface="Segoe UI Light" panose="020B0502040204020203" pitchFamily="34" charset="0"/>
                  <a:cs typeface="Segoe UI Light" panose="020B0502040204020203" pitchFamily="34" charset="0"/>
                </a:rPr>
                <a:t>SaaS Data Sources</a:t>
              </a:r>
            </a:p>
          </p:txBody>
        </p:sp>
      </p:grpSp>
      <p:pic>
        <p:nvPicPr>
          <p:cNvPr id="58" name="Picture 5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969543" y="1521613"/>
            <a:ext cx="2286000" cy="1116107"/>
          </a:xfrm>
          <a:prstGeom prst="rect">
            <a:avLst/>
          </a:prstGeom>
        </p:spPr>
      </p:pic>
      <p:sp>
        <p:nvSpPr>
          <p:cNvPr id="62" name="TextBox 61"/>
          <p:cNvSpPr txBox="1"/>
          <p:nvPr/>
        </p:nvSpPr>
        <p:spPr>
          <a:xfrm>
            <a:off x="7956707" y="1482544"/>
            <a:ext cx="2358323" cy="738664"/>
          </a:xfrm>
          <a:prstGeom prst="rect">
            <a:avLst/>
          </a:prstGeom>
          <a:noFill/>
          <a:ln w="19050">
            <a:noFill/>
          </a:ln>
        </p:spPr>
        <p:txBody>
          <a:bodyPr wrap="square" rtlCol="0">
            <a:spAutoFit/>
          </a:bodyPr>
          <a:lstStyle/>
          <a:p>
            <a:r>
              <a:rPr lang="en-US" sz="1400" b="1" dirty="0">
                <a:solidFill>
                  <a:srgbClr val="505050"/>
                </a:solidFill>
                <a:latin typeface="Segoe UI Light" panose="020B0502040204020203" pitchFamily="34" charset="0"/>
                <a:cs typeface="Segoe UI Light" panose="020B0502040204020203" pitchFamily="34" charset="0"/>
              </a:rPr>
              <a:t>Power BI web browser</a:t>
            </a:r>
          </a:p>
          <a:p>
            <a:r>
              <a:rPr lang="en-US" sz="1400" dirty="0">
                <a:solidFill>
                  <a:srgbClr val="505050"/>
                </a:solidFill>
                <a:latin typeface="Segoe UI Light" panose="020B0502040204020203" pitchFamily="34" charset="0"/>
                <a:cs typeface="Segoe UI Light" panose="020B0502040204020203" pitchFamily="34" charset="0"/>
              </a:rPr>
              <a:t>With natural language query, visual exploration etc.</a:t>
            </a:r>
          </a:p>
        </p:txBody>
      </p:sp>
      <p:sp>
        <p:nvSpPr>
          <p:cNvPr id="77" name="Left-Right Arrow 76"/>
          <p:cNvSpPr/>
          <p:nvPr/>
        </p:nvSpPr>
        <p:spPr>
          <a:xfrm rot="19949884">
            <a:off x="7301570" y="2271199"/>
            <a:ext cx="82296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7"/>
          <p:cNvSpPr txBox="1">
            <a:spLocks/>
          </p:cNvSpPr>
          <p:nvPr/>
        </p:nvSpPr>
        <p:spPr>
          <a:xfrm>
            <a:off x="241378" y="15493"/>
            <a:ext cx="11638059" cy="927940"/>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097" b="0" kern="1200" cap="none" spc="-10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Power</a:t>
            </a:r>
            <a:r>
              <a:rPr kumimoji="0" lang="en-US" sz="4400" b="0" i="0" u="none" strike="noStrike" kern="1200" cap="none" spc="-100" normalizeH="0" noProof="0" dirty="0">
                <a:ln w="3175">
                  <a:noFill/>
                </a:ln>
                <a:solidFill>
                  <a:srgbClr val="0078D7"/>
                </a:solidFill>
                <a:effectLst/>
                <a:uLnTx/>
                <a:uFillTx/>
                <a:latin typeface="Segoe UI Light"/>
                <a:ea typeface="+mn-ea"/>
                <a:cs typeface="Segoe UI" pitchFamily="34" charset="0"/>
              </a:rPr>
              <a:t> BI Technical Architecture</a:t>
            </a:r>
            <a:endParaRPr kumimoji="0" lang="en-US" sz="4400" b="0" i="0" u="none" strike="noStrike" kern="1200" cap="none" spc="-100" normalizeH="0" baseline="0" noProof="0" dirty="0">
              <a:ln w="3175">
                <a:noFill/>
              </a:ln>
              <a:solidFill>
                <a:srgbClr val="0078D7"/>
              </a:solidFill>
              <a:effectLst/>
              <a:uLnTx/>
              <a:uFillTx/>
              <a:latin typeface="Segoe UI Light"/>
              <a:ea typeface="+mn-ea"/>
              <a:cs typeface="Segoe UI" pitchFamily="34" charset="0"/>
            </a:endParaRPr>
          </a:p>
        </p:txBody>
      </p:sp>
      <p:grpSp>
        <p:nvGrpSpPr>
          <p:cNvPr id="37" name="Group 36"/>
          <p:cNvGrpSpPr/>
          <p:nvPr/>
        </p:nvGrpSpPr>
        <p:grpSpPr>
          <a:xfrm>
            <a:off x="356693" y="3247948"/>
            <a:ext cx="2507559" cy="1645920"/>
            <a:chOff x="356693" y="3247948"/>
            <a:chExt cx="2507559" cy="1645920"/>
          </a:xfrm>
        </p:grpSpPr>
        <p:sp>
          <p:nvSpPr>
            <p:cNvPr id="47" name="Rectangle 46"/>
            <p:cNvSpPr/>
            <p:nvPr/>
          </p:nvSpPr>
          <p:spPr>
            <a:xfrm>
              <a:off x="356693" y="3247948"/>
              <a:ext cx="731520" cy="1645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atin typeface="Segoe UI Light" panose="020B0502040204020203" pitchFamily="34" charset="0"/>
                  <a:cs typeface="Segoe UI Light" panose="020B0502040204020203" pitchFamily="34" charset="0"/>
                </a:rPr>
                <a:t>Azure-resident systems</a:t>
              </a:r>
            </a:p>
          </p:txBody>
        </p:sp>
        <p:pic>
          <p:nvPicPr>
            <p:cNvPr id="19" name="Picture 18"/>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342649" y="3346239"/>
              <a:ext cx="457200" cy="457200"/>
            </a:xfrm>
            <a:prstGeom prst="rect">
              <a:avLst/>
            </a:prstGeom>
          </p:spPr>
        </p:pic>
        <p:pic>
          <p:nvPicPr>
            <p:cNvPr id="21" name="Picture 20"/>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127715" y="3465214"/>
              <a:ext cx="457200" cy="457200"/>
            </a:xfrm>
            <a:prstGeom prst="rect">
              <a:avLst/>
            </a:prstGeom>
          </p:spPr>
        </p:pic>
        <p:pic>
          <p:nvPicPr>
            <p:cNvPr id="51" name="Picture 5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72308" y="4092678"/>
              <a:ext cx="457200" cy="457200"/>
            </a:xfrm>
            <a:prstGeom prst="rect">
              <a:avLst/>
            </a:prstGeom>
          </p:spPr>
        </p:pic>
        <p:sp>
          <p:nvSpPr>
            <p:cNvPr id="66" name="TextBox 65"/>
            <p:cNvSpPr txBox="1"/>
            <p:nvPr/>
          </p:nvSpPr>
          <p:spPr>
            <a:xfrm>
              <a:off x="1884497" y="3848904"/>
              <a:ext cx="979755" cy="369332"/>
            </a:xfrm>
            <a:prstGeom prst="rect">
              <a:avLst/>
            </a:prstGeom>
            <a:noFill/>
            <a:ln>
              <a:noFill/>
            </a:ln>
          </p:spPr>
          <p:txBody>
            <a:bodyPr wrap="none" rtlCol="0">
              <a:spAutoFit/>
            </a:bodyPr>
            <a:lstStyle/>
            <a:p>
              <a:pPr algn="ctr"/>
              <a:r>
                <a:rPr lang="en-US" sz="900" dirty="0">
                  <a:solidFill>
                    <a:srgbClr val="505050"/>
                  </a:solidFill>
                  <a:latin typeface="Segoe UI Light" panose="020B0502040204020203" pitchFamily="34" charset="0"/>
                  <a:cs typeface="Segoe UI Light" panose="020B0502040204020203" pitchFamily="34" charset="0"/>
                </a:rPr>
                <a:t>Azure </a:t>
              </a:r>
              <a:br>
                <a:rPr lang="en-US" sz="900" dirty="0">
                  <a:solidFill>
                    <a:srgbClr val="505050"/>
                  </a:solidFill>
                  <a:latin typeface="Segoe UI Light" panose="020B0502040204020203" pitchFamily="34" charset="0"/>
                  <a:cs typeface="Segoe UI Light" panose="020B0502040204020203" pitchFamily="34" charset="0"/>
                </a:rPr>
              </a:br>
              <a:r>
                <a:rPr lang="en-US" sz="900" dirty="0">
                  <a:solidFill>
                    <a:srgbClr val="505050"/>
                  </a:solidFill>
                  <a:latin typeface="Segoe UI Light" panose="020B0502040204020203" pitchFamily="34" charset="0"/>
                  <a:cs typeface="Segoe UI Light" panose="020B0502040204020203" pitchFamily="34" charset="0"/>
                </a:rPr>
                <a:t>Stream Analytics</a:t>
              </a:r>
            </a:p>
          </p:txBody>
        </p:sp>
        <p:sp>
          <p:nvSpPr>
            <p:cNvPr id="69" name="TextBox 68"/>
            <p:cNvSpPr txBox="1"/>
            <p:nvPr/>
          </p:nvSpPr>
          <p:spPr>
            <a:xfrm>
              <a:off x="1130705" y="3778192"/>
              <a:ext cx="809837" cy="261610"/>
            </a:xfrm>
            <a:prstGeom prst="rect">
              <a:avLst/>
            </a:prstGeom>
            <a:noFill/>
            <a:ln>
              <a:noFill/>
            </a:ln>
          </p:spPr>
          <p:txBody>
            <a:bodyPr wrap="none" rtlCol="0">
              <a:spAutoFit/>
            </a:bodyPr>
            <a:lstStyle/>
            <a:p>
              <a:pPr algn="ctr"/>
              <a:r>
                <a:rPr lang="en-US" sz="1100" dirty="0">
                  <a:solidFill>
                    <a:srgbClr val="505050"/>
                  </a:solidFill>
                  <a:latin typeface="Segoe UI Light" panose="020B0502040204020203" pitchFamily="34" charset="0"/>
                  <a:cs typeface="Segoe UI Light" panose="020B0502040204020203" pitchFamily="34" charset="0"/>
                </a:rPr>
                <a:t>Azure SQL</a:t>
              </a:r>
            </a:p>
          </p:txBody>
        </p:sp>
        <p:sp>
          <p:nvSpPr>
            <p:cNvPr id="71" name="TextBox 70"/>
            <p:cNvSpPr txBox="1"/>
            <p:nvPr/>
          </p:nvSpPr>
          <p:spPr>
            <a:xfrm>
              <a:off x="1091919" y="4493502"/>
              <a:ext cx="853119" cy="276999"/>
            </a:xfrm>
            <a:prstGeom prst="rect">
              <a:avLst/>
            </a:prstGeom>
            <a:noFill/>
            <a:ln>
              <a:noFill/>
            </a:ln>
          </p:spPr>
          <p:txBody>
            <a:bodyPr wrap="none" rtlCol="0">
              <a:spAutoFit/>
            </a:bodyPr>
            <a:lstStyle/>
            <a:p>
              <a:pPr algn="ctr"/>
              <a:r>
                <a:rPr lang="en-US" sz="1200" dirty="0">
                  <a:solidFill>
                    <a:srgbClr val="505050"/>
                  </a:solidFill>
                  <a:latin typeface="Segoe UI Light" panose="020B0502040204020203" pitchFamily="34" charset="0"/>
                  <a:cs typeface="Segoe UI Light" panose="020B0502040204020203" pitchFamily="34" charset="0"/>
                </a:rPr>
                <a:t>Databricks</a:t>
              </a:r>
            </a:p>
          </p:txBody>
        </p:sp>
      </p:grpSp>
      <p:sp>
        <p:nvSpPr>
          <p:cNvPr id="63" name="TextBox 62"/>
          <p:cNvSpPr txBox="1"/>
          <p:nvPr/>
        </p:nvSpPr>
        <p:spPr>
          <a:xfrm>
            <a:off x="7938203" y="3072754"/>
            <a:ext cx="2174565" cy="738664"/>
          </a:xfrm>
          <a:prstGeom prst="rect">
            <a:avLst/>
          </a:prstGeom>
          <a:noFill/>
          <a:ln w="19050">
            <a:noFill/>
          </a:ln>
        </p:spPr>
        <p:txBody>
          <a:bodyPr wrap="square" rtlCol="0">
            <a:spAutoFit/>
          </a:bodyPr>
          <a:lstStyle/>
          <a:p>
            <a:r>
              <a:rPr lang="en-US" sz="1400" b="1" dirty="0">
                <a:solidFill>
                  <a:srgbClr val="505050"/>
                </a:solidFill>
                <a:latin typeface="Segoe UI Light" panose="020B0502040204020203" pitchFamily="34" charset="0"/>
                <a:cs typeface="Segoe UI Light" panose="020B0502040204020203" pitchFamily="34" charset="0"/>
              </a:rPr>
              <a:t>Power BI Mobile Apps</a:t>
            </a:r>
          </a:p>
          <a:p>
            <a:r>
              <a:rPr lang="en-US" sz="1400" dirty="0">
                <a:solidFill>
                  <a:srgbClr val="505050"/>
                </a:solidFill>
                <a:latin typeface="Segoe UI Light" panose="020B0502040204020203" pitchFamily="34" charset="0"/>
                <a:cs typeface="Segoe UI Light" panose="020B0502040204020203" pitchFamily="34" charset="0"/>
              </a:rPr>
              <a:t>with dashboards, alerting and visual exploration</a:t>
            </a:r>
          </a:p>
        </p:txBody>
      </p:sp>
      <p:sp>
        <p:nvSpPr>
          <p:cNvPr id="79" name="Left-Right Arrow 78"/>
          <p:cNvSpPr/>
          <p:nvPr/>
        </p:nvSpPr>
        <p:spPr>
          <a:xfrm>
            <a:off x="7455500" y="3307305"/>
            <a:ext cx="54864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9918262" y="3125649"/>
            <a:ext cx="2286000" cy="1162252"/>
          </a:xfrm>
          <a:prstGeom prst="rect">
            <a:avLst/>
          </a:prstGeom>
        </p:spPr>
      </p:pic>
      <p:sp>
        <p:nvSpPr>
          <p:cNvPr id="72" name="Title 27"/>
          <p:cNvSpPr txBox="1">
            <a:spLocks/>
          </p:cNvSpPr>
          <p:nvPr/>
        </p:nvSpPr>
        <p:spPr>
          <a:xfrm>
            <a:off x="229346" y="771063"/>
            <a:ext cx="4493342" cy="49307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097" b="0" kern="1200" cap="none" spc="-10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rgbClr val="FF0000"/>
                </a:solidFill>
                <a:effectLst/>
                <a:uLnTx/>
                <a:uFillTx/>
                <a:latin typeface="Segoe UI Light"/>
                <a:ea typeface="+mn-ea"/>
                <a:cs typeface="Segoe UI" pitchFamily="34" charset="0"/>
              </a:rPr>
              <a:t>Bring your data…..</a:t>
            </a:r>
          </a:p>
        </p:txBody>
      </p:sp>
      <p:sp>
        <p:nvSpPr>
          <p:cNvPr id="75" name="Title 27"/>
          <p:cNvSpPr txBox="1">
            <a:spLocks/>
          </p:cNvSpPr>
          <p:nvPr/>
        </p:nvSpPr>
        <p:spPr>
          <a:xfrm>
            <a:off x="7822963" y="836492"/>
            <a:ext cx="1640187" cy="49307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097" b="0" kern="1200" cap="none" spc="-10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rgbClr val="FF0000"/>
                </a:solidFill>
                <a:effectLst/>
                <a:uLnTx/>
                <a:uFillTx/>
                <a:latin typeface="Segoe UI Light"/>
                <a:ea typeface="+mn-ea"/>
                <a:cs typeface="Segoe UI" pitchFamily="34" charset="0"/>
              </a:rPr>
              <a:t>…to life</a:t>
            </a:r>
          </a:p>
        </p:txBody>
      </p:sp>
      <p:sp>
        <p:nvSpPr>
          <p:cNvPr id="70" name="Right Arrow 69"/>
          <p:cNvSpPr/>
          <p:nvPr/>
        </p:nvSpPr>
        <p:spPr>
          <a:xfrm rot="1492238">
            <a:off x="3066976" y="2296672"/>
            <a:ext cx="958070" cy="2544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p:cNvSpPr txBox="1"/>
          <p:nvPr/>
        </p:nvSpPr>
        <p:spPr>
          <a:xfrm>
            <a:off x="4819378" y="4182819"/>
            <a:ext cx="2130759" cy="461665"/>
          </a:xfrm>
          <a:prstGeom prst="rect">
            <a:avLst/>
          </a:prstGeom>
          <a:solidFill>
            <a:schemeClr val="bg1"/>
          </a:solidFill>
          <a:ln>
            <a:noFill/>
          </a:ln>
          <a:effectLst/>
        </p:spPr>
        <p:txBody>
          <a:bodyPr wrap="square" rtlCol="0">
            <a:spAutoFit/>
          </a:bodyPr>
          <a:lstStyle/>
          <a:p>
            <a:pPr algn="ctr"/>
            <a:r>
              <a:rPr lang="en-US" sz="1200" dirty="0">
                <a:solidFill>
                  <a:srgbClr val="505050"/>
                </a:solidFill>
                <a:latin typeface="Segoe UI Light" panose="020B0502040204020203" pitchFamily="34" charset="0"/>
                <a:cs typeface="Segoe UI Light" panose="020B0502040204020203" pitchFamily="34" charset="0"/>
              </a:rPr>
              <a:t>Data can be cached or directly queried in place</a:t>
            </a:r>
          </a:p>
        </p:txBody>
      </p:sp>
      <p:sp>
        <p:nvSpPr>
          <p:cNvPr id="80" name="Right Arrow 79"/>
          <p:cNvSpPr/>
          <p:nvPr/>
        </p:nvSpPr>
        <p:spPr>
          <a:xfrm rot="19193464">
            <a:off x="3780456" y="4103415"/>
            <a:ext cx="663683" cy="26136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7960807" y="4845482"/>
            <a:ext cx="2157238" cy="523220"/>
          </a:xfrm>
          <a:prstGeom prst="rect">
            <a:avLst/>
          </a:prstGeom>
          <a:noFill/>
          <a:ln w="19050">
            <a:noFill/>
          </a:ln>
        </p:spPr>
        <p:txBody>
          <a:bodyPr wrap="square" rtlCol="0">
            <a:spAutoFit/>
          </a:bodyPr>
          <a:lstStyle/>
          <a:p>
            <a:r>
              <a:rPr lang="en-US" sz="1400" b="1" dirty="0">
                <a:solidFill>
                  <a:srgbClr val="505050"/>
                </a:solidFill>
                <a:latin typeface="Segoe UI Light" panose="020B0502040204020203" pitchFamily="34" charset="0"/>
                <a:cs typeface="Segoe UI Light" panose="020B0502040204020203" pitchFamily="34" charset="0"/>
              </a:rPr>
              <a:t>Real time Dashboards </a:t>
            </a:r>
            <a:r>
              <a:rPr lang="en-US" sz="1400" dirty="0">
                <a:solidFill>
                  <a:srgbClr val="505050"/>
                </a:solidFill>
                <a:latin typeface="Segoe UI Light" panose="020B0502040204020203" pitchFamily="34" charset="0"/>
                <a:cs typeface="Segoe UI Light" panose="020B0502040204020203" pitchFamily="34" charset="0"/>
              </a:rPr>
              <a:t>using Push API or ASA</a:t>
            </a:r>
          </a:p>
        </p:txBody>
      </p:sp>
      <p:sp>
        <p:nvSpPr>
          <p:cNvPr id="78" name="Left-Right Arrow 77"/>
          <p:cNvSpPr/>
          <p:nvPr/>
        </p:nvSpPr>
        <p:spPr>
          <a:xfrm rot="1832058">
            <a:off x="7407410" y="4439444"/>
            <a:ext cx="73152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14"/>
          <a:stretch>
            <a:fillRect/>
          </a:stretch>
        </p:blipFill>
        <p:spPr>
          <a:xfrm>
            <a:off x="10220314" y="4787137"/>
            <a:ext cx="1750993" cy="1216746"/>
          </a:xfrm>
          <a:prstGeom prst="rect">
            <a:avLst/>
          </a:prstGeom>
        </p:spPr>
      </p:pic>
      <p:grpSp>
        <p:nvGrpSpPr>
          <p:cNvPr id="48" name="Group 47"/>
          <p:cNvGrpSpPr/>
          <p:nvPr/>
        </p:nvGrpSpPr>
        <p:grpSpPr>
          <a:xfrm>
            <a:off x="356693" y="5013689"/>
            <a:ext cx="4238026" cy="1711355"/>
            <a:chOff x="356693" y="5013689"/>
            <a:chExt cx="4238026" cy="1711355"/>
          </a:xfrm>
        </p:grpSpPr>
        <p:sp>
          <p:nvSpPr>
            <p:cNvPr id="45" name="Rectangle 44"/>
            <p:cNvSpPr/>
            <p:nvPr/>
          </p:nvSpPr>
          <p:spPr>
            <a:xfrm>
              <a:off x="356693" y="5013689"/>
              <a:ext cx="731520" cy="1645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atin typeface="Segoe UI Light" panose="020B0502040204020203" pitchFamily="34" charset="0"/>
                  <a:cs typeface="Segoe UI Light" panose="020B0502040204020203" pitchFamily="34" charset="0"/>
                </a:rPr>
                <a:t>On-premise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systems / other</a:t>
              </a:r>
            </a:p>
          </p:txBody>
        </p:sp>
        <p:sp>
          <p:nvSpPr>
            <p:cNvPr id="113" name="TextBox 112"/>
            <p:cNvSpPr txBox="1"/>
            <p:nvPr/>
          </p:nvSpPr>
          <p:spPr>
            <a:xfrm>
              <a:off x="2247854" y="6250976"/>
              <a:ext cx="1625849" cy="276999"/>
            </a:xfrm>
            <a:prstGeom prst="rect">
              <a:avLst/>
            </a:prstGeom>
            <a:noFill/>
          </p:spPr>
          <p:txBody>
            <a:bodyPr wrap="square" rtlCol="0">
              <a:spAutoFit/>
            </a:bodyPr>
            <a:lstStyle/>
            <a:p>
              <a:r>
                <a:rPr lang="en-US" sz="1200" dirty="0">
                  <a:solidFill>
                    <a:srgbClr val="505050"/>
                  </a:solidFill>
                </a:rPr>
                <a:t>SSAS and Others</a:t>
              </a:r>
            </a:p>
          </p:txBody>
        </p:sp>
        <p:grpSp>
          <p:nvGrpSpPr>
            <p:cNvPr id="114" name="Group 113"/>
            <p:cNvGrpSpPr/>
            <p:nvPr/>
          </p:nvGrpSpPr>
          <p:grpSpPr>
            <a:xfrm>
              <a:off x="2519078" y="5538522"/>
              <a:ext cx="2075641" cy="606282"/>
              <a:chOff x="8079597" y="4256088"/>
              <a:chExt cx="2075641" cy="606282"/>
            </a:xfrm>
          </p:grpSpPr>
          <p:pic>
            <p:nvPicPr>
              <p:cNvPr id="123" name="Picture 2"/>
              <p:cNvPicPr>
                <a:picLocks noChangeAspect="1" noChangeArrowheads="1"/>
              </p:cNvPicPr>
              <p:nvPr/>
            </p:nvPicPr>
            <p:blipFill>
              <a:blip r:embed="rId15"/>
              <a:srcRect/>
              <a:stretch>
                <a:fillRect/>
              </a:stretch>
            </p:blipFill>
            <p:spPr bwMode="auto">
              <a:xfrm>
                <a:off x="8079597" y="4519381"/>
                <a:ext cx="457200" cy="342989"/>
              </a:xfrm>
              <a:prstGeom prst="rect">
                <a:avLst/>
              </a:prstGeom>
              <a:noFill/>
              <a:ln>
                <a:noFill/>
              </a:ln>
            </p:spPr>
          </p:pic>
          <p:sp>
            <p:nvSpPr>
              <p:cNvPr id="124" name="AutoShape 3"/>
              <p:cNvSpPr>
                <a:spLocks noChangeAspect="1" noChangeArrowheads="1" noTextEdit="1"/>
              </p:cNvSpPr>
              <p:nvPr/>
            </p:nvSpPr>
            <p:spPr bwMode="auto">
              <a:xfrm>
                <a:off x="9680575" y="4256088"/>
                <a:ext cx="4746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20" name="TextBox 119"/>
            <p:cNvSpPr txBox="1"/>
            <p:nvPr/>
          </p:nvSpPr>
          <p:spPr>
            <a:xfrm>
              <a:off x="998149" y="6263379"/>
              <a:ext cx="1249705" cy="461665"/>
            </a:xfrm>
            <a:prstGeom prst="rect">
              <a:avLst/>
            </a:prstGeom>
            <a:noFill/>
          </p:spPr>
          <p:txBody>
            <a:bodyPr wrap="square" rtlCol="0">
              <a:spAutoFit/>
            </a:bodyPr>
            <a:lstStyle/>
            <a:p>
              <a:pPr algn="ctr"/>
              <a:r>
                <a:rPr lang="en-US" sz="1200" dirty="0">
                  <a:solidFill>
                    <a:srgbClr val="505050"/>
                  </a:solidFill>
                </a:rPr>
                <a:t>Corporate</a:t>
              </a:r>
              <a:br>
                <a:rPr lang="en-US" sz="1200" dirty="0">
                  <a:solidFill>
                    <a:srgbClr val="505050"/>
                  </a:solidFill>
                </a:rPr>
              </a:br>
              <a:r>
                <a:rPr lang="en-US" sz="1200" dirty="0">
                  <a:solidFill>
                    <a:srgbClr val="505050"/>
                  </a:solidFill>
                </a:rPr>
                <a:t>Data Sources</a:t>
              </a:r>
            </a:p>
          </p:txBody>
        </p:sp>
        <p:sp>
          <p:nvSpPr>
            <p:cNvPr id="121" name="Flowchart: Magnetic Disk 10"/>
            <p:cNvSpPr>
              <a:spLocks noChangeAspect="1"/>
            </p:cNvSpPr>
            <p:nvPr/>
          </p:nvSpPr>
          <p:spPr bwMode="auto">
            <a:xfrm>
              <a:off x="1339161" y="5689164"/>
              <a:ext cx="471918" cy="550246"/>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b="1" kern="0" dirty="0">
                  <a:ln>
                    <a:solidFill>
                      <a:prstClr val="white">
                        <a:alpha val="0"/>
                      </a:prstClr>
                    </a:solidFill>
                  </a:ln>
                  <a:solidFill>
                    <a:prstClr val="white"/>
                  </a:solidFill>
                  <a:ea typeface="Segoe UI" panose="020B0502040204020203" pitchFamily="34" charset="0"/>
                  <a:cs typeface="Segoe UI" panose="020B0502040204020203" pitchFamily="34" charset="0"/>
                </a:rPr>
                <a:t>SQL / APS</a:t>
              </a:r>
            </a:p>
          </p:txBody>
        </p:sp>
        <p:cxnSp>
          <p:nvCxnSpPr>
            <p:cNvPr id="84" name="Straight Arrow Connector 83"/>
            <p:cNvCxnSpPr/>
            <p:nvPr/>
          </p:nvCxnSpPr>
          <p:spPr>
            <a:xfrm flipH="1">
              <a:off x="1938622" y="6003883"/>
              <a:ext cx="446469" cy="12287"/>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6"/>
            <a:stretch>
              <a:fillRect/>
            </a:stretch>
          </p:blipFill>
          <p:spPr>
            <a:xfrm>
              <a:off x="1318425" y="5056842"/>
              <a:ext cx="502733" cy="502733"/>
            </a:xfrm>
            <a:prstGeom prst="rect">
              <a:avLst/>
            </a:prstGeom>
          </p:spPr>
        </p:pic>
      </p:grpSp>
      <p:sp>
        <p:nvSpPr>
          <p:cNvPr id="20" name="Rectangle 19"/>
          <p:cNvSpPr/>
          <p:nvPr/>
        </p:nvSpPr>
        <p:spPr bwMode="auto">
          <a:xfrm>
            <a:off x="3308650" y="4174071"/>
            <a:ext cx="565053" cy="882771"/>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429675" y="4675227"/>
            <a:ext cx="2611886" cy="276999"/>
          </a:xfrm>
          <a:prstGeom prst="rect">
            <a:avLst/>
          </a:prstGeom>
          <a:noFill/>
          <a:ln>
            <a:noFill/>
          </a:ln>
        </p:spPr>
        <p:txBody>
          <a:bodyPr wrap="square" rtlCol="0">
            <a:spAutoFit/>
          </a:bodyPr>
          <a:lstStyle/>
          <a:p>
            <a:pPr algn="ctr"/>
            <a:r>
              <a:rPr lang="en-US" sz="1200" b="1" u="sng" dirty="0">
                <a:solidFill>
                  <a:srgbClr val="505050"/>
                </a:solidFill>
                <a:latin typeface="Segoe UI Light" panose="020B0502040204020203" pitchFamily="34" charset="0"/>
                <a:cs typeface="Segoe UI Light" panose="020B0502040204020203" pitchFamily="34" charset="0"/>
              </a:rPr>
              <a:t>Power BI Desktop</a:t>
            </a:r>
          </a:p>
        </p:txBody>
      </p:sp>
      <p:pic>
        <p:nvPicPr>
          <p:cNvPr id="23" name="Picture 22"/>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3408373" y="4185601"/>
            <a:ext cx="349878" cy="349878"/>
          </a:xfrm>
          <a:prstGeom prst="rect">
            <a:avLst/>
          </a:prstGeom>
          <a:ln>
            <a:solidFill>
              <a:schemeClr val="bg1"/>
            </a:solidFill>
          </a:ln>
        </p:spPr>
      </p:pic>
      <p:pic>
        <p:nvPicPr>
          <p:cNvPr id="25" name="Picture 24"/>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3427872" y="4683497"/>
            <a:ext cx="341449" cy="323973"/>
          </a:xfrm>
          <a:prstGeom prst="rect">
            <a:avLst/>
          </a:prstGeom>
          <a:ln>
            <a:noFill/>
          </a:ln>
        </p:spPr>
      </p:pic>
      <p:cxnSp>
        <p:nvCxnSpPr>
          <p:cNvPr id="126" name="Straight Arrow Connector 125"/>
          <p:cNvCxnSpPr/>
          <p:nvPr/>
        </p:nvCxnSpPr>
        <p:spPr>
          <a:xfrm flipH="1">
            <a:off x="2654995" y="4964747"/>
            <a:ext cx="440379" cy="442401"/>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6" idx="3"/>
          </p:cNvCxnSpPr>
          <p:nvPr/>
        </p:nvCxnSpPr>
        <p:spPr>
          <a:xfrm flipH="1" flipV="1">
            <a:off x="2864252" y="4033570"/>
            <a:ext cx="301872" cy="249964"/>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828031" y="4275153"/>
            <a:ext cx="2611886" cy="276999"/>
          </a:xfrm>
          <a:prstGeom prst="rect">
            <a:avLst/>
          </a:prstGeom>
          <a:noFill/>
          <a:ln>
            <a:noFill/>
          </a:ln>
        </p:spPr>
        <p:txBody>
          <a:bodyPr wrap="square" rtlCol="0">
            <a:spAutoFit/>
          </a:bodyPr>
          <a:lstStyle/>
          <a:p>
            <a:pPr algn="ctr"/>
            <a:r>
              <a:rPr lang="en-US" sz="1200" dirty="0">
                <a:solidFill>
                  <a:srgbClr val="505050"/>
                </a:solidFill>
                <a:latin typeface="Segoe UI Light" panose="020B0502040204020203" pitchFamily="34" charset="0"/>
                <a:cs typeface="Segoe UI Light" panose="020B0502040204020203" pitchFamily="34" charset="0"/>
              </a:rPr>
              <a:t>Excel</a:t>
            </a:r>
          </a:p>
        </p:txBody>
      </p:sp>
      <p:sp>
        <p:nvSpPr>
          <p:cNvPr id="82" name="Left-Right Arrow 81"/>
          <p:cNvSpPr/>
          <p:nvPr/>
        </p:nvSpPr>
        <p:spPr>
          <a:xfrm>
            <a:off x="2660855" y="3448688"/>
            <a:ext cx="1340052" cy="249762"/>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p:cNvSpPr/>
          <p:nvPr/>
        </p:nvSpPr>
        <p:spPr bwMode="auto">
          <a:xfrm>
            <a:off x="4169835" y="5209739"/>
            <a:ext cx="565053" cy="529486"/>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111"/>
          <p:cNvPicPr>
            <a:picLocks noChangeAspect="1"/>
          </p:cNvPicPr>
          <p:nvPr/>
        </p:nvPicPr>
        <p:blipFill>
          <a:blip r:embed="rId19"/>
          <a:stretch>
            <a:fillRect/>
          </a:stretch>
        </p:blipFill>
        <p:spPr>
          <a:xfrm>
            <a:off x="4251553" y="5278751"/>
            <a:ext cx="438150" cy="409575"/>
          </a:xfrm>
          <a:prstGeom prst="rect">
            <a:avLst/>
          </a:prstGeom>
          <a:solidFill>
            <a:srgbClr val="00B0F0"/>
          </a:solidFill>
          <a:ln>
            <a:noFill/>
          </a:ln>
        </p:spPr>
      </p:pic>
      <p:sp>
        <p:nvSpPr>
          <p:cNvPr id="83" name="TextBox 82"/>
          <p:cNvSpPr txBox="1"/>
          <p:nvPr/>
        </p:nvSpPr>
        <p:spPr>
          <a:xfrm>
            <a:off x="4662156" y="5368702"/>
            <a:ext cx="1351320" cy="461665"/>
          </a:xfrm>
          <a:prstGeom prst="rect">
            <a:avLst/>
          </a:prstGeom>
          <a:noFill/>
          <a:ln>
            <a:noFill/>
          </a:ln>
        </p:spPr>
        <p:txBody>
          <a:bodyPr wrap="square" rtlCol="0">
            <a:spAutoFit/>
          </a:bodyPr>
          <a:lstStyle>
            <a:defPPr>
              <a:defRPr lang="en-US"/>
            </a:defPPr>
            <a:lvl1pPr algn="ctr">
              <a:defRPr sz="1200">
                <a:solidFill>
                  <a:srgbClr val="505050"/>
                </a:solidFill>
                <a:latin typeface="Segoe UI Light" panose="020B0502040204020203" pitchFamily="34" charset="0"/>
                <a:cs typeface="Segoe UI Light" panose="020B0502040204020203" pitchFamily="34" charset="0"/>
              </a:defRPr>
            </a:lvl1pPr>
          </a:lstStyle>
          <a:p>
            <a:r>
              <a:rPr lang="en-US" b="1" u="sng" dirty="0"/>
              <a:t>On Premise Data Gateway</a:t>
            </a:r>
          </a:p>
        </p:txBody>
      </p:sp>
      <p:sp>
        <p:nvSpPr>
          <p:cNvPr id="85" name="Rectangle 84"/>
          <p:cNvSpPr/>
          <p:nvPr/>
        </p:nvSpPr>
        <p:spPr>
          <a:xfrm>
            <a:off x="2964981" y="5012247"/>
            <a:ext cx="1306648" cy="280678"/>
          </a:xfrm>
          <a:prstGeom prst="rect">
            <a:avLst/>
          </a:prstGeom>
        </p:spPr>
        <p:txBody>
          <a:bodyPr wrap="square">
            <a:spAutoFit/>
          </a:bodyPr>
          <a:lstStyle/>
          <a:p>
            <a:pPr algn="ctr" defTabSz="914225">
              <a:defRPr/>
            </a:pPr>
            <a:r>
              <a:rPr lang="en-US" sz="1200" i="1" kern="0" spc="-30" dirty="0">
                <a:solidFill>
                  <a:sysClr val="windowText" lastClr="000000"/>
                </a:solidFill>
                <a:latin typeface="Segoe UI Semilight" panose="020B0402040204020203" pitchFamily="34" charset="0"/>
                <a:cs typeface="Segoe UI Semilight" panose="020B0402040204020203" pitchFamily="34" charset="0"/>
              </a:rPr>
              <a:t>Author</a:t>
            </a:r>
          </a:p>
        </p:txBody>
      </p:sp>
      <p:cxnSp>
        <p:nvCxnSpPr>
          <p:cNvPr id="86" name="Straight Arrow Connector 85"/>
          <p:cNvCxnSpPr/>
          <p:nvPr/>
        </p:nvCxnSpPr>
        <p:spPr>
          <a:xfrm flipH="1">
            <a:off x="2785967" y="5471890"/>
            <a:ext cx="1259324" cy="207494"/>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4092421" y="5701877"/>
            <a:ext cx="1671180" cy="646331"/>
          </a:xfrm>
          <a:prstGeom prst="rect">
            <a:avLst/>
          </a:prstGeom>
        </p:spPr>
        <p:txBody>
          <a:bodyPr wrap="square">
            <a:spAutoFit/>
          </a:bodyPr>
          <a:lstStyle/>
          <a:p>
            <a:pPr defTabSz="914225">
              <a:defRPr/>
            </a:pPr>
            <a:r>
              <a:rPr lang="en-US" sz="1200" i="1" kern="0" spc="-30" dirty="0">
                <a:solidFill>
                  <a:sysClr val="windowText" lastClr="000000"/>
                </a:solidFill>
                <a:latin typeface="Segoe UI Semilight" panose="020B0402040204020203" pitchFamily="34" charset="0"/>
                <a:cs typeface="Segoe UI Semilight" panose="020B0402040204020203" pitchFamily="34" charset="0"/>
              </a:rPr>
              <a:t>Data Refresh and/or DirectQuery/Live Connections</a:t>
            </a:r>
          </a:p>
        </p:txBody>
      </p:sp>
      <p:sp>
        <p:nvSpPr>
          <p:cNvPr id="11" name="Rectangle 10"/>
          <p:cNvSpPr/>
          <p:nvPr/>
        </p:nvSpPr>
        <p:spPr>
          <a:xfrm>
            <a:off x="3976189" y="4348240"/>
            <a:ext cx="627416" cy="276999"/>
          </a:xfrm>
          <a:prstGeom prst="rect">
            <a:avLst/>
          </a:prstGeom>
        </p:spPr>
        <p:txBody>
          <a:bodyPr wrap="none">
            <a:spAutoFit/>
          </a:bodyPr>
          <a:lstStyle/>
          <a:p>
            <a:r>
              <a:rPr lang="en-US" sz="1200" i="1" kern="0" spc="-30" dirty="0">
                <a:solidFill>
                  <a:sysClr val="windowText" lastClr="000000"/>
                </a:solidFill>
                <a:latin typeface="Segoe UI Semilight" panose="020B0402040204020203" pitchFamily="34" charset="0"/>
                <a:cs typeface="Segoe UI Semilight" panose="020B0402040204020203" pitchFamily="34" charset="0"/>
              </a:rPr>
              <a:t>Publish</a:t>
            </a:r>
            <a:endParaRPr lang="en-US" sz="1200" dirty="0"/>
          </a:p>
        </p:txBody>
      </p:sp>
      <p:sp>
        <p:nvSpPr>
          <p:cNvPr id="89" name="Left-Right Arrow 88"/>
          <p:cNvSpPr/>
          <p:nvPr/>
        </p:nvSpPr>
        <p:spPr>
          <a:xfrm rot="18397777">
            <a:off x="4571123" y="4692997"/>
            <a:ext cx="822960" cy="25449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B09DC773-E7B1-436B-9458-8789106EC896}"/>
              </a:ext>
            </a:extLst>
          </p:cNvPr>
          <p:cNvPicPr>
            <a:picLocks noChangeAspect="1"/>
          </p:cNvPicPr>
          <p:nvPr/>
        </p:nvPicPr>
        <p:blipFill>
          <a:blip r:embed="rId20"/>
          <a:stretch>
            <a:fillRect/>
          </a:stretch>
        </p:blipFill>
        <p:spPr>
          <a:xfrm>
            <a:off x="4204825" y="2492164"/>
            <a:ext cx="3363428" cy="1749090"/>
          </a:xfrm>
          <a:prstGeom prst="rect">
            <a:avLst/>
          </a:prstGeom>
        </p:spPr>
      </p:pic>
    </p:spTree>
    <p:extLst>
      <p:ext uri="{BB962C8B-B14F-4D97-AF65-F5344CB8AC3E}">
        <p14:creationId xmlns:p14="http://schemas.microsoft.com/office/powerpoint/2010/main" val="3122011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Collaboration within your organization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Scopes of control</a:t>
            </a:r>
          </a:p>
          <a:p>
            <a:pPr lvl="1"/>
            <a:r>
              <a:rPr lang="en-US" sz="2000" dirty="0"/>
              <a:t>User</a:t>
            </a:r>
          </a:p>
          <a:p>
            <a:pPr lvl="1"/>
            <a:r>
              <a:rPr lang="en-US" sz="2000" dirty="0"/>
              <a:t>Groups</a:t>
            </a:r>
          </a:p>
          <a:p>
            <a:pPr lvl="1"/>
            <a:r>
              <a:rPr lang="en-US" sz="2000" dirty="0"/>
              <a:t>My Organization</a:t>
            </a:r>
          </a:p>
          <a:p>
            <a:pPr marL="0" indent="0">
              <a:buNone/>
            </a:pPr>
            <a:endParaRPr lang="en-US" sz="2800" dirty="0"/>
          </a:p>
          <a:p>
            <a:r>
              <a:rPr lang="en-US" sz="2800" dirty="0"/>
              <a:t>Think about which scope is right for </a:t>
            </a:r>
          </a:p>
          <a:p>
            <a:pPr marL="0" indent="0">
              <a:buNone/>
            </a:pPr>
            <a:r>
              <a:rPr lang="en-US" sz="2800" dirty="0"/>
              <a:t>managing access when collaborating</a:t>
            </a:r>
          </a:p>
          <a:p>
            <a:pPr marL="0" indent="0">
              <a:buNone/>
            </a:pPr>
            <a:endParaRPr lang="en-US" sz="2800" dirty="0"/>
          </a:p>
          <a:p>
            <a:pPr marL="0" indent="0">
              <a:buNone/>
            </a:pPr>
            <a:r>
              <a:rPr lang="en-US" sz="2800" dirty="0"/>
              <a:t>Ways to control collaboration</a:t>
            </a:r>
          </a:p>
          <a:p>
            <a:pPr lvl="1"/>
            <a:r>
              <a:rPr lang="en-US" sz="2000" dirty="0"/>
              <a:t>Power BI Workspaces</a:t>
            </a:r>
          </a:p>
          <a:p>
            <a:pPr lvl="1"/>
            <a:r>
              <a:rPr lang="en-US" sz="2000" dirty="0"/>
              <a:t>Apps</a:t>
            </a:r>
          </a:p>
          <a:p>
            <a:pPr lvl="1"/>
            <a:r>
              <a:rPr lang="en-US" sz="2000" dirty="0"/>
              <a:t>Sharing (i.e. dataset sharing – or sharing a dashboard/reports via Email/Distribution Lists/Groups)</a:t>
            </a:r>
          </a:p>
          <a:p>
            <a:pPr marL="0" indent="0">
              <a:buNone/>
            </a:pPr>
            <a:endParaRPr lang="en-US" sz="2800" dirty="0"/>
          </a:p>
          <a:p>
            <a:endParaRPr lang="en-US" sz="2800" dirty="0"/>
          </a:p>
          <a:p>
            <a:endParaRPr lang="en-US" sz="2800" dirty="0"/>
          </a:p>
        </p:txBody>
      </p:sp>
      <p:grpSp>
        <p:nvGrpSpPr>
          <p:cNvPr id="16" name="Group 15"/>
          <p:cNvGrpSpPr/>
          <p:nvPr/>
        </p:nvGrpSpPr>
        <p:grpSpPr>
          <a:xfrm>
            <a:off x="7389440" y="1365832"/>
            <a:ext cx="4535640" cy="2438399"/>
            <a:chOff x="4084637" y="3573462"/>
            <a:chExt cx="4535640" cy="2438399"/>
          </a:xfrm>
        </p:grpSpPr>
        <p:grpSp>
          <p:nvGrpSpPr>
            <p:cNvPr id="17" name="Group 16"/>
            <p:cNvGrpSpPr/>
            <p:nvPr/>
          </p:nvGrpSpPr>
          <p:grpSpPr>
            <a:xfrm>
              <a:off x="4084637" y="3573462"/>
              <a:ext cx="4535640" cy="2438399"/>
              <a:chOff x="6370637" y="2623954"/>
              <a:chExt cx="4535640" cy="2438399"/>
            </a:xfrm>
          </p:grpSpPr>
          <p:sp>
            <p:nvSpPr>
              <p:cNvPr id="22" name="Rectangle 21"/>
              <p:cNvSpPr/>
              <p:nvPr/>
            </p:nvSpPr>
            <p:spPr bwMode="auto">
              <a:xfrm>
                <a:off x="6370637" y="2623954"/>
                <a:ext cx="4535640" cy="243839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extBox 22"/>
              <p:cNvSpPr txBox="1"/>
              <p:nvPr/>
            </p:nvSpPr>
            <p:spPr>
              <a:xfrm>
                <a:off x="6370637" y="2629065"/>
                <a:ext cx="263514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My Organization</a:t>
                </a:r>
              </a:p>
            </p:txBody>
          </p:sp>
        </p:grpSp>
        <p:pic>
          <p:nvPicPr>
            <p:cNvPr id="18" name="Picture 17" descr="Remove Male User Icon 64x64 Png | HD Walls | Find Wallpapers"/>
            <p:cNvPicPr>
              <a:picLocks noChangeAspect="1"/>
            </p:cNvPicPr>
            <p:nvPr/>
          </p:nvPicPr>
          <p:blipFill>
            <a:blip r:embed="rId3"/>
            <a:stretch>
              <a:fillRect/>
            </a:stretch>
          </p:blipFill>
          <p:spPr>
            <a:xfrm>
              <a:off x="5099914" y="5292272"/>
              <a:ext cx="527369" cy="527369"/>
            </a:xfrm>
            <a:prstGeom prst="rect">
              <a:avLst/>
            </a:prstGeom>
          </p:spPr>
        </p:pic>
        <p:pic>
          <p:nvPicPr>
            <p:cNvPr id="19" name="Picture 18" descr="female user icon - vector Clip Art"/>
            <p:cNvPicPr>
              <a:picLocks noChangeAspect="1"/>
            </p:cNvPicPr>
            <p:nvPr/>
          </p:nvPicPr>
          <p:blipFill>
            <a:blip r:embed="rId4"/>
            <a:stretch>
              <a:fillRect/>
            </a:stretch>
          </p:blipFill>
          <p:spPr>
            <a:xfrm>
              <a:off x="4627100" y="5310672"/>
              <a:ext cx="411661" cy="410975"/>
            </a:xfrm>
            <a:prstGeom prst="rect">
              <a:avLst/>
            </a:prstGeom>
          </p:spPr>
        </p:pic>
        <p:pic>
          <p:nvPicPr>
            <p:cNvPr id="20" name="Picture 19" descr="Remove Male User Icon 64x64 Png | HD Walls | Find Wallpapers"/>
            <p:cNvPicPr>
              <a:picLocks noChangeAspect="1"/>
            </p:cNvPicPr>
            <p:nvPr/>
          </p:nvPicPr>
          <p:blipFill>
            <a:blip r:embed="rId3"/>
            <a:stretch>
              <a:fillRect/>
            </a:stretch>
          </p:blipFill>
          <p:spPr>
            <a:xfrm>
              <a:off x="5088904" y="4630767"/>
              <a:ext cx="527369" cy="527369"/>
            </a:xfrm>
            <a:prstGeom prst="rect">
              <a:avLst/>
            </a:prstGeom>
          </p:spPr>
        </p:pic>
        <p:pic>
          <p:nvPicPr>
            <p:cNvPr id="21" name="Picture 20" descr="female user icon - vector Clip Art"/>
            <p:cNvPicPr>
              <a:picLocks noChangeAspect="1"/>
            </p:cNvPicPr>
            <p:nvPr/>
          </p:nvPicPr>
          <p:blipFill>
            <a:blip r:embed="rId4"/>
            <a:stretch>
              <a:fillRect/>
            </a:stretch>
          </p:blipFill>
          <p:spPr>
            <a:xfrm>
              <a:off x="4616090" y="4649167"/>
              <a:ext cx="411661" cy="410975"/>
            </a:xfrm>
            <a:prstGeom prst="rect">
              <a:avLst/>
            </a:prstGeom>
          </p:spPr>
        </p:pic>
      </p:grpSp>
      <p:grpSp>
        <p:nvGrpSpPr>
          <p:cNvPr id="24" name="Group 23"/>
          <p:cNvGrpSpPr/>
          <p:nvPr/>
        </p:nvGrpSpPr>
        <p:grpSpPr>
          <a:xfrm>
            <a:off x="9438184" y="2229622"/>
            <a:ext cx="2478240" cy="1579672"/>
            <a:chOff x="6133381" y="4437252"/>
            <a:chExt cx="2478240" cy="1579672"/>
          </a:xfrm>
          <a:solidFill>
            <a:srgbClr val="FFC000"/>
          </a:solidFill>
        </p:grpSpPr>
        <p:grpSp>
          <p:nvGrpSpPr>
            <p:cNvPr id="25" name="Group 24"/>
            <p:cNvGrpSpPr/>
            <p:nvPr/>
          </p:nvGrpSpPr>
          <p:grpSpPr>
            <a:xfrm>
              <a:off x="6133381" y="4437252"/>
              <a:ext cx="2478240" cy="1579672"/>
              <a:chOff x="8419381" y="3487744"/>
              <a:chExt cx="2478240" cy="1579672"/>
            </a:xfrm>
            <a:grpFill/>
          </p:grpSpPr>
          <p:sp>
            <p:nvSpPr>
              <p:cNvPr id="28" name="Rectangle 27"/>
              <p:cNvSpPr/>
              <p:nvPr/>
            </p:nvSpPr>
            <p:spPr bwMode="auto">
              <a:xfrm>
                <a:off x="8419381" y="3487744"/>
                <a:ext cx="2478240" cy="1579672"/>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9" name="TextBox 28"/>
              <p:cNvSpPr txBox="1"/>
              <p:nvPr/>
            </p:nvSpPr>
            <p:spPr>
              <a:xfrm>
                <a:off x="8448498" y="3520090"/>
                <a:ext cx="1351139" cy="627864"/>
              </a:xfrm>
              <a:prstGeom prst="rect">
                <a:avLst/>
              </a:prstGeom>
              <a:grp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Groups</a:t>
                </a:r>
              </a:p>
            </p:txBody>
          </p:sp>
        </p:grpSp>
        <p:pic>
          <p:nvPicPr>
            <p:cNvPr id="26" name="Picture 25" descr="Remove Male User Icon 64x64 Png | HD Walls | Find Wallpapers"/>
            <p:cNvPicPr>
              <a:picLocks noChangeAspect="1"/>
            </p:cNvPicPr>
            <p:nvPr/>
          </p:nvPicPr>
          <p:blipFill>
            <a:blip r:embed="rId3"/>
            <a:stretch>
              <a:fillRect/>
            </a:stretch>
          </p:blipFill>
          <p:spPr>
            <a:xfrm>
              <a:off x="6980461" y="5344175"/>
              <a:ext cx="527369" cy="527369"/>
            </a:xfrm>
            <a:prstGeom prst="rect">
              <a:avLst/>
            </a:prstGeom>
            <a:grpFill/>
          </p:spPr>
        </p:pic>
        <p:pic>
          <p:nvPicPr>
            <p:cNvPr id="27" name="Picture 26" descr="female user icon - vector Clip Art"/>
            <p:cNvPicPr>
              <a:picLocks noChangeAspect="1"/>
            </p:cNvPicPr>
            <p:nvPr/>
          </p:nvPicPr>
          <p:blipFill>
            <a:blip r:embed="rId4"/>
            <a:stretch>
              <a:fillRect/>
            </a:stretch>
          </p:blipFill>
          <p:spPr>
            <a:xfrm>
              <a:off x="6507647" y="5362575"/>
              <a:ext cx="411661" cy="410975"/>
            </a:xfrm>
            <a:prstGeom prst="rect">
              <a:avLst/>
            </a:prstGeom>
            <a:grpFill/>
          </p:spPr>
        </p:pic>
      </p:grpSp>
      <p:grpSp>
        <p:nvGrpSpPr>
          <p:cNvPr id="30" name="Group 29"/>
          <p:cNvGrpSpPr/>
          <p:nvPr/>
        </p:nvGrpSpPr>
        <p:grpSpPr>
          <a:xfrm>
            <a:off x="11038383" y="2813632"/>
            <a:ext cx="878041" cy="995662"/>
            <a:chOff x="10019580" y="4071754"/>
            <a:chExt cx="878041" cy="995662"/>
          </a:xfrm>
          <a:solidFill>
            <a:srgbClr val="F78C1F"/>
          </a:solidFill>
        </p:grpSpPr>
        <p:sp>
          <p:nvSpPr>
            <p:cNvPr id="31" name="Rectangle 30"/>
            <p:cNvSpPr/>
            <p:nvPr/>
          </p:nvSpPr>
          <p:spPr bwMode="auto">
            <a:xfrm>
              <a:off x="10019580" y="4076816"/>
              <a:ext cx="878041" cy="990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 name="TextBox 31"/>
            <p:cNvSpPr txBox="1"/>
            <p:nvPr/>
          </p:nvSpPr>
          <p:spPr>
            <a:xfrm>
              <a:off x="10085842" y="4071754"/>
              <a:ext cx="780595" cy="489365"/>
            </a:xfrm>
            <a:prstGeom prst="rect">
              <a:avLst/>
            </a:prstGeom>
            <a:grp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User</a:t>
              </a:r>
            </a:p>
          </p:txBody>
        </p:sp>
        <p:pic>
          <p:nvPicPr>
            <p:cNvPr id="33" name="Picture 32" descr="female user icon - vector Clip Art"/>
            <p:cNvPicPr>
              <a:picLocks noChangeAspect="1"/>
            </p:cNvPicPr>
            <p:nvPr/>
          </p:nvPicPr>
          <p:blipFill>
            <a:blip r:embed="rId4"/>
            <a:stretch>
              <a:fillRect/>
            </a:stretch>
          </p:blipFill>
          <p:spPr>
            <a:xfrm>
              <a:off x="10260210" y="4459158"/>
              <a:ext cx="411661" cy="410975"/>
            </a:xfrm>
            <a:prstGeom prst="rect">
              <a:avLst/>
            </a:prstGeom>
            <a:grpFill/>
          </p:spPr>
        </p:pic>
      </p:grpSp>
    </p:spTree>
    <p:extLst>
      <p:ext uri="{BB962C8B-B14F-4D97-AF65-F5344CB8AC3E}">
        <p14:creationId xmlns:p14="http://schemas.microsoft.com/office/powerpoint/2010/main" val="3035402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Collaboration outsides of your organization</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You can share dashboards/reports with people outside your organization via email with a link to the shared dashboard/report</a:t>
            </a:r>
          </a:p>
          <a:p>
            <a:pPr lvl="1"/>
            <a:r>
              <a:rPr lang="en-US" sz="2000" dirty="0"/>
              <a:t>The recipient has to sign-in to Power BI to see the dashboard/reports</a:t>
            </a:r>
          </a:p>
          <a:p>
            <a:pPr lvl="1"/>
            <a:r>
              <a:rPr lang="en-US" sz="2000" dirty="0"/>
              <a:t>If they don't have a Power BI account, they can create one after clicking the link</a:t>
            </a:r>
          </a:p>
          <a:p>
            <a:pPr lvl="1"/>
            <a:r>
              <a:rPr lang="en-US" sz="2000" dirty="0"/>
              <a:t>External sharing can be turned off by the tenant admin</a:t>
            </a:r>
            <a:endParaRPr lang="en-US" sz="2800" dirty="0"/>
          </a:p>
          <a:p>
            <a:r>
              <a:rPr lang="en-US" sz="2800" dirty="0"/>
              <a:t>Note – you can also expose a report for anonymous access (publish to web)</a:t>
            </a:r>
          </a:p>
          <a:p>
            <a:pPr lvl="1"/>
            <a:r>
              <a:rPr lang="en-US" sz="2000" dirty="0"/>
              <a:t>This can also be turned on/off by the tenant admin</a:t>
            </a:r>
          </a:p>
          <a:p>
            <a:r>
              <a:rPr lang="en-US" sz="2800" dirty="0"/>
              <a:t>Update (Feb 2018) – Power BI now integrates with Azure AD B2B</a:t>
            </a:r>
          </a:p>
          <a:p>
            <a:pPr lvl="1"/>
            <a:r>
              <a:rPr lang="en-US" sz="2000" dirty="0"/>
              <a:t>Allows distribution of Power BI content to guest users outside of the org</a:t>
            </a:r>
          </a:p>
          <a:p>
            <a:pPr lvl="1"/>
            <a:r>
              <a:rPr lang="en-US" sz="2000" dirty="0"/>
              <a:t>Three licensing options – Power BI Premium, Assign Pro license to guest user, or guest user brings their own Power BI Pro license</a:t>
            </a:r>
            <a:endParaRPr lang="en-US" sz="1200" dirty="0"/>
          </a:p>
          <a:p>
            <a:pPr lvl="1"/>
            <a:r>
              <a:rPr lang="en-US" sz="2000" dirty="0"/>
              <a:t>https://docs.microsoft.com/en-us/power-bi/service-admin-azure-ad-b2b</a:t>
            </a:r>
          </a:p>
          <a:p>
            <a:pPr lvl="1"/>
            <a:endParaRPr lang="en-US" sz="2000" dirty="0"/>
          </a:p>
          <a:p>
            <a:endParaRPr lang="en-US" sz="2000" dirty="0"/>
          </a:p>
          <a:p>
            <a:pPr marL="0" indent="0">
              <a:buNone/>
            </a:pPr>
            <a:endParaRPr lang="en-US" sz="2800" dirty="0"/>
          </a:p>
          <a:p>
            <a:endParaRPr lang="en-US" sz="2800" dirty="0"/>
          </a:p>
          <a:p>
            <a:endParaRPr lang="en-US" sz="2800" dirty="0"/>
          </a:p>
        </p:txBody>
      </p:sp>
    </p:spTree>
    <p:extLst>
      <p:ext uri="{BB962C8B-B14F-4D97-AF65-F5344CB8AC3E}">
        <p14:creationId xmlns:p14="http://schemas.microsoft.com/office/powerpoint/2010/main" val="21582875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Security</a:t>
            </a:r>
            <a:br>
              <a:rPr lang="en-US" sz="3200" dirty="0">
                <a:solidFill>
                  <a:schemeClr val="tx1"/>
                </a:solidFill>
              </a:rPr>
            </a:br>
            <a:r>
              <a:rPr lang="en-US" sz="3200" dirty="0">
                <a:solidFill>
                  <a:schemeClr val="tx1"/>
                </a:solidFill>
              </a:rPr>
              <a:t>Resources</a:t>
            </a:r>
          </a:p>
        </p:txBody>
      </p:sp>
      <p:sp>
        <p:nvSpPr>
          <p:cNvPr id="3" name="Text Placeholder 2"/>
          <p:cNvSpPr txBox="1">
            <a:spLocks/>
          </p:cNvSpPr>
          <p:nvPr/>
        </p:nvSpPr>
        <p:spPr>
          <a:xfrm>
            <a:off x="269241" y="1365832"/>
            <a:ext cx="585723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r>
              <a:rPr lang="en-US" sz="2800" b="1" dirty="0">
                <a:hlinkClick r:id="rId3"/>
              </a:rPr>
              <a:t>Security whitepaper </a:t>
            </a:r>
            <a:endParaRPr lang="en-US" sz="2800" b="1" dirty="0"/>
          </a:p>
          <a:p>
            <a:pPr marL="571500" indent="-571500"/>
            <a:r>
              <a:rPr lang="en-US" sz="2800" b="1" dirty="0">
                <a:hlinkClick r:id="rId4"/>
              </a:rPr>
              <a:t>Row Level Security </a:t>
            </a:r>
            <a:endParaRPr lang="en-US" sz="2800" b="1" dirty="0"/>
          </a:p>
          <a:p>
            <a:pPr marL="571500" indent="-571500"/>
            <a:r>
              <a:rPr lang="en-US" sz="2800" b="1" dirty="0">
                <a:hlinkClick r:id="rId5"/>
              </a:rPr>
              <a:t>Power BI Documentation</a:t>
            </a:r>
            <a:endParaRPr lang="en-US" sz="2800" b="1" dirty="0"/>
          </a:p>
          <a:p>
            <a:pPr marL="571500" indent="-571500"/>
            <a:r>
              <a:rPr lang="en-US" sz="2800" dirty="0">
                <a:hlinkClick r:id="rId6"/>
              </a:rPr>
              <a:t>Microsoft Trust Center</a:t>
            </a:r>
            <a:r>
              <a:rPr lang="en-US" sz="2800" dirty="0"/>
              <a:t>- Power BI</a:t>
            </a:r>
          </a:p>
          <a:p>
            <a:pPr marL="571500" indent="-571500"/>
            <a:r>
              <a:rPr lang="en-US" sz="2800" dirty="0">
                <a:hlinkClick r:id="rId7"/>
              </a:rPr>
              <a:t>Data Sovereignty</a:t>
            </a:r>
            <a:endParaRPr lang="en-US" sz="2800" dirty="0"/>
          </a:p>
          <a:p>
            <a:pPr marL="571500" indent="-571500"/>
            <a:r>
              <a:rPr lang="en-US" sz="2800" dirty="0">
                <a:hlinkClick r:id="rId8"/>
              </a:rPr>
              <a:t>Power BI Community </a:t>
            </a:r>
            <a:endParaRPr lang="en-US" sz="2800" dirty="0"/>
          </a:p>
          <a:p>
            <a:endParaRPr lang="en-US" sz="2000" dirty="0"/>
          </a:p>
          <a:p>
            <a:pPr marL="0" indent="0">
              <a:buNone/>
            </a:pPr>
            <a:endParaRPr lang="en-US" sz="2800" dirty="0"/>
          </a:p>
          <a:p>
            <a:endParaRPr lang="en-US" sz="2800" dirty="0"/>
          </a:p>
          <a:p>
            <a:endParaRPr lang="en-US" sz="2800" dirty="0"/>
          </a:p>
        </p:txBody>
      </p:sp>
    </p:spTree>
    <p:extLst>
      <p:ext uri="{BB962C8B-B14F-4D97-AF65-F5344CB8AC3E}">
        <p14:creationId xmlns:p14="http://schemas.microsoft.com/office/powerpoint/2010/main" val="3936885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Tenant-Level Settings</a:t>
            </a:r>
            <a:br>
              <a:rPr lang="en-US" sz="3200" dirty="0">
                <a:solidFill>
                  <a:schemeClr val="tx1"/>
                </a:solidFill>
              </a:rPr>
            </a:br>
            <a:r>
              <a:rPr lang="en-US" sz="3200" dirty="0">
                <a:solidFill>
                  <a:schemeClr val="tx1"/>
                </a:solidFill>
              </a:rPr>
              <a:t>.</a:t>
            </a:r>
          </a:p>
        </p:txBody>
      </p:sp>
      <p:pic>
        <p:nvPicPr>
          <p:cNvPr id="5" name="Picture 4">
            <a:extLst>
              <a:ext uri="{FF2B5EF4-FFF2-40B4-BE49-F238E27FC236}">
                <a16:creationId xmlns:a16="http://schemas.microsoft.com/office/drawing/2014/main" id="{AFFB4CCB-4566-47CC-AAF8-BA6DA7208C7D}"/>
              </a:ext>
            </a:extLst>
          </p:cNvPr>
          <p:cNvPicPr>
            <a:picLocks noChangeAspect="1"/>
          </p:cNvPicPr>
          <p:nvPr/>
        </p:nvPicPr>
        <p:blipFill>
          <a:blip r:embed="rId3"/>
          <a:stretch>
            <a:fillRect/>
          </a:stretch>
        </p:blipFill>
        <p:spPr>
          <a:xfrm>
            <a:off x="445549" y="1001073"/>
            <a:ext cx="4005109" cy="5863990"/>
          </a:xfrm>
          <a:prstGeom prst="rect">
            <a:avLst/>
          </a:prstGeom>
        </p:spPr>
      </p:pic>
      <p:pic>
        <p:nvPicPr>
          <p:cNvPr id="6" name="Picture 5">
            <a:extLst>
              <a:ext uri="{FF2B5EF4-FFF2-40B4-BE49-F238E27FC236}">
                <a16:creationId xmlns:a16="http://schemas.microsoft.com/office/drawing/2014/main" id="{6FCCECB0-4C62-412F-A55B-8E6BD741FD8C}"/>
              </a:ext>
            </a:extLst>
          </p:cNvPr>
          <p:cNvPicPr>
            <a:picLocks noChangeAspect="1"/>
          </p:cNvPicPr>
          <p:nvPr/>
        </p:nvPicPr>
        <p:blipFill>
          <a:blip r:embed="rId4"/>
          <a:stretch>
            <a:fillRect/>
          </a:stretch>
        </p:blipFill>
        <p:spPr>
          <a:xfrm>
            <a:off x="4387357" y="979403"/>
            <a:ext cx="3800511" cy="5677081"/>
          </a:xfrm>
          <a:prstGeom prst="rect">
            <a:avLst/>
          </a:prstGeom>
        </p:spPr>
      </p:pic>
      <p:pic>
        <p:nvPicPr>
          <p:cNvPr id="7" name="Picture 6">
            <a:extLst>
              <a:ext uri="{FF2B5EF4-FFF2-40B4-BE49-F238E27FC236}">
                <a16:creationId xmlns:a16="http://schemas.microsoft.com/office/drawing/2014/main" id="{4C14BAF9-3A03-46EB-9FAA-465D5C3837CF}"/>
              </a:ext>
            </a:extLst>
          </p:cNvPr>
          <p:cNvPicPr>
            <a:picLocks noChangeAspect="1"/>
          </p:cNvPicPr>
          <p:nvPr/>
        </p:nvPicPr>
        <p:blipFill>
          <a:blip r:embed="rId5"/>
          <a:stretch>
            <a:fillRect/>
          </a:stretch>
        </p:blipFill>
        <p:spPr>
          <a:xfrm>
            <a:off x="8386484" y="979403"/>
            <a:ext cx="3339979" cy="5557905"/>
          </a:xfrm>
          <a:prstGeom prst="rect">
            <a:avLst/>
          </a:prstGeom>
        </p:spPr>
      </p:pic>
    </p:spTree>
    <p:extLst>
      <p:ext uri="{BB962C8B-B14F-4D97-AF65-F5344CB8AC3E}">
        <p14:creationId xmlns:p14="http://schemas.microsoft.com/office/powerpoint/2010/main" val="367939286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Adjusting Tenant Level Settings</a:t>
            </a:r>
            <a:endParaRPr lang="en-US" i="1" dirty="0"/>
          </a:p>
        </p:txBody>
      </p:sp>
      <p:sp>
        <p:nvSpPr>
          <p:cNvPr id="4" name="TextBox 3">
            <a:extLst>
              <a:ext uri="{FF2B5EF4-FFF2-40B4-BE49-F238E27FC236}">
                <a16:creationId xmlns:a16="http://schemas.microsoft.com/office/drawing/2014/main" id="{0A7C531C-2541-4F7A-9314-D5A5B494F8E9}"/>
              </a:ext>
            </a:extLst>
          </p:cNvPr>
          <p:cNvSpPr txBox="1"/>
          <p:nvPr/>
        </p:nvSpPr>
        <p:spPr>
          <a:xfrm>
            <a:off x="249752" y="6306235"/>
            <a:ext cx="9174480" cy="369332"/>
          </a:xfrm>
          <a:prstGeom prst="rect">
            <a:avLst/>
          </a:prstGeom>
          <a:noFill/>
        </p:spPr>
        <p:txBody>
          <a:bodyPr wrap="square">
            <a:spAutoFit/>
          </a:bodyPr>
          <a:lstStyle/>
          <a:p>
            <a:r>
              <a:rPr lang="en-US" dirty="0"/>
              <a:t>https://docs.microsoft.com/en-us/power-bi/guidance/admin-tenant-settings</a:t>
            </a:r>
          </a:p>
        </p:txBody>
      </p:sp>
    </p:spTree>
    <p:extLst>
      <p:ext uri="{BB962C8B-B14F-4D97-AF65-F5344CB8AC3E}">
        <p14:creationId xmlns:p14="http://schemas.microsoft.com/office/powerpoint/2010/main" val="328432594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269241" y="1365832"/>
            <a:ext cx="11789408" cy="4949771"/>
          </a:xfrm>
        </p:spPr>
        <p:txBody>
          <a:bodyPr/>
          <a:lstStyle/>
          <a:p>
            <a:pPr>
              <a:spcBef>
                <a:spcPts val="0"/>
              </a:spcBef>
              <a:spcAft>
                <a:spcPts val="0"/>
              </a:spcAft>
            </a:pPr>
            <a:r>
              <a:rPr lang="en-US" dirty="0"/>
              <a:t>Introductions and Expectations for the Day</a:t>
            </a:r>
          </a:p>
          <a:p>
            <a:pPr>
              <a:spcBef>
                <a:spcPts val="0"/>
              </a:spcBef>
              <a:spcAft>
                <a:spcPts val="0"/>
              </a:spcAft>
            </a:pPr>
            <a:r>
              <a:rPr lang="en-US" dirty="0"/>
              <a:t>Architectural Overview of Power BI</a:t>
            </a:r>
          </a:p>
          <a:p>
            <a:pPr>
              <a:spcBef>
                <a:spcPts val="0"/>
              </a:spcBef>
              <a:spcAft>
                <a:spcPts val="0"/>
              </a:spcAft>
            </a:pPr>
            <a:r>
              <a:rPr lang="en-US" dirty="0"/>
              <a:t>Roles/Responsibilities</a:t>
            </a:r>
          </a:p>
          <a:p>
            <a:pPr>
              <a:spcBef>
                <a:spcPts val="0"/>
              </a:spcBef>
              <a:spcAft>
                <a:spcPts val="0"/>
              </a:spcAft>
            </a:pPr>
            <a:r>
              <a:rPr lang="en-US" dirty="0"/>
              <a:t>Provisioning of Services, Users, &amp; Software</a:t>
            </a:r>
          </a:p>
          <a:p>
            <a:pPr>
              <a:spcBef>
                <a:spcPts val="0"/>
              </a:spcBef>
              <a:spcAft>
                <a:spcPts val="0"/>
              </a:spcAft>
            </a:pPr>
            <a:r>
              <a:rPr lang="en-US" dirty="0"/>
              <a:t>Training and Evangelism</a:t>
            </a:r>
          </a:p>
          <a:p>
            <a:pPr>
              <a:spcBef>
                <a:spcPts val="0"/>
              </a:spcBef>
              <a:spcAft>
                <a:spcPts val="0"/>
              </a:spcAft>
            </a:pPr>
            <a:r>
              <a:rPr lang="en-US" dirty="0"/>
              <a:t>Managing/Exposing Data Sources</a:t>
            </a:r>
          </a:p>
          <a:p>
            <a:pPr>
              <a:spcBef>
                <a:spcPts val="0"/>
              </a:spcBef>
              <a:spcAft>
                <a:spcPts val="0"/>
              </a:spcAft>
            </a:pPr>
            <a:r>
              <a:rPr lang="en-US" dirty="0">
                <a:highlight>
                  <a:srgbClr val="FFFFFF"/>
                </a:highlight>
              </a:rPr>
              <a:t>Publishing and Sharing Content - Best Practices</a:t>
            </a:r>
          </a:p>
          <a:p>
            <a:pPr>
              <a:spcBef>
                <a:spcPts val="0"/>
              </a:spcBef>
              <a:spcAft>
                <a:spcPts val="0"/>
              </a:spcAft>
            </a:pPr>
            <a:r>
              <a:rPr lang="en-US" dirty="0">
                <a:highlight>
                  <a:srgbClr val="FFFFFF"/>
                </a:highlight>
              </a:rPr>
              <a:t>Supporting Data Refresh and Live Connections</a:t>
            </a:r>
          </a:p>
          <a:p>
            <a:pPr>
              <a:spcBef>
                <a:spcPts val="0"/>
              </a:spcBef>
              <a:spcAft>
                <a:spcPts val="0"/>
              </a:spcAft>
            </a:pPr>
            <a:r>
              <a:rPr lang="en-US" dirty="0">
                <a:highlight>
                  <a:srgbClr val="FFFFFF"/>
                </a:highlight>
              </a:rPr>
              <a:t>Security Best Practices</a:t>
            </a:r>
          </a:p>
          <a:p>
            <a:pPr>
              <a:spcBef>
                <a:spcPts val="0"/>
              </a:spcBef>
              <a:spcAft>
                <a:spcPts val="0"/>
              </a:spcAft>
            </a:pPr>
            <a:r>
              <a:rPr lang="en-US" b="1" i="1" dirty="0">
                <a:highlight>
                  <a:srgbClr val="FFFF00"/>
                </a:highlight>
              </a:rPr>
              <a:t>Monitoring and Auditing activity</a:t>
            </a:r>
          </a:p>
          <a:p>
            <a:pPr>
              <a:spcBef>
                <a:spcPts val="0"/>
              </a:spcBef>
              <a:spcAft>
                <a:spcPts val="0"/>
              </a:spcAft>
            </a:pPr>
            <a:endParaRPr lang="en-US" dirty="0"/>
          </a:p>
        </p:txBody>
      </p:sp>
    </p:spTree>
    <p:extLst>
      <p:ext uri="{BB962C8B-B14F-4D97-AF65-F5344CB8AC3E}">
        <p14:creationId xmlns:p14="http://schemas.microsoft.com/office/powerpoint/2010/main" val="292902260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Monitoring and Auditing</a:t>
            </a:r>
            <a:br>
              <a:rPr lang="en-US" dirty="0"/>
            </a:br>
            <a:r>
              <a:rPr lang="en-US" sz="3200" dirty="0">
                <a:solidFill>
                  <a:schemeClr val="tx1"/>
                </a:solidFill>
              </a:rPr>
              <a:t>Overview</a:t>
            </a:r>
          </a:p>
        </p:txBody>
      </p:sp>
      <p:sp>
        <p:nvSpPr>
          <p:cNvPr id="3" name="Text Placeholder 2"/>
          <p:cNvSpPr txBox="1">
            <a:spLocks/>
          </p:cNvSpPr>
          <p:nvPr/>
        </p:nvSpPr>
        <p:spPr>
          <a:xfrm>
            <a:off x="269241" y="1365832"/>
            <a:ext cx="568541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Basic “Usage Metrics” in the admin portal – ignore</a:t>
            </a:r>
          </a:p>
          <a:p>
            <a:r>
              <a:rPr lang="en-US" sz="1800" dirty="0"/>
              <a:t>Metrics can be generated at a workspace level</a:t>
            </a:r>
          </a:p>
          <a:p>
            <a:r>
              <a:rPr lang="en-US" sz="1800" dirty="0"/>
              <a:t>Optionally, a Tenant Level Setting (“Audit and usage settings”) can be configured</a:t>
            </a:r>
          </a:p>
          <a:p>
            <a:pPr lvl="1"/>
            <a:r>
              <a:rPr lang="en-US" sz="1200" dirty="0"/>
              <a:t>“Power BI will start logging various activities that your users perform in Power BI. The logs take up to 48 hours to show up in the O365 Security &amp; Compliance Center.”</a:t>
            </a:r>
          </a:p>
          <a:p>
            <a:pPr lvl="1"/>
            <a:r>
              <a:rPr lang="en-US" sz="1200" dirty="0"/>
              <a:t>From the “Audit logs” section, you can then navigate to the Office 365 Admin Center (Audit Log Search) to query the logs</a:t>
            </a:r>
          </a:p>
          <a:p>
            <a:pPr lvl="1"/>
            <a:r>
              <a:rPr lang="en-US" sz="1200" dirty="0"/>
              <a:t>Feb 2018 – a Coworker example/template that automates the log extraction and provides base reports - angryanalytics.com/  </a:t>
            </a:r>
          </a:p>
          <a:p>
            <a:pPr lvl="1"/>
            <a:r>
              <a:rPr lang="en-US" sz="1200" dirty="0"/>
              <a:t>Note – You can assign audit log privileges to non-admin accounts</a:t>
            </a:r>
            <a:endParaRPr lang="en-US" sz="1100" dirty="0"/>
          </a:p>
          <a:p>
            <a:endParaRPr lang="en-US" sz="16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Champion</a:t>
            </a:r>
          </a:p>
          <a:p>
            <a:r>
              <a:rPr lang="en-US" sz="2000" dirty="0"/>
              <a:t>Power BI Admin</a:t>
            </a:r>
          </a:p>
          <a:p>
            <a:r>
              <a:rPr lang="en-US" sz="2000" dirty="0"/>
              <a:t>Security Architect</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https://powerbi.microsoft.com/en-us/documentation/powerbi-admin-auditing/</a:t>
            </a:r>
          </a:p>
        </p:txBody>
      </p:sp>
      <p:pic>
        <p:nvPicPr>
          <p:cNvPr id="10" name="Picture 9"/>
          <p:cNvPicPr>
            <a:picLocks noChangeAspect="1"/>
          </p:cNvPicPr>
          <p:nvPr/>
        </p:nvPicPr>
        <p:blipFill>
          <a:blip r:embed="rId3"/>
          <a:stretch>
            <a:fillRect/>
          </a:stretch>
        </p:blipFill>
        <p:spPr>
          <a:xfrm>
            <a:off x="6010890" y="1400639"/>
            <a:ext cx="5914190" cy="3326732"/>
          </a:xfrm>
          <a:prstGeom prst="rect">
            <a:avLst/>
          </a:prstGeom>
        </p:spPr>
      </p:pic>
      <p:pic>
        <p:nvPicPr>
          <p:cNvPr id="16" name="Picture 15"/>
          <p:cNvPicPr>
            <a:picLocks noChangeAspect="1"/>
          </p:cNvPicPr>
          <p:nvPr/>
        </p:nvPicPr>
        <p:blipFill>
          <a:blip r:embed="rId4"/>
          <a:stretch>
            <a:fillRect/>
          </a:stretch>
        </p:blipFill>
        <p:spPr>
          <a:xfrm>
            <a:off x="6010890" y="1397331"/>
            <a:ext cx="5965744" cy="3355731"/>
          </a:xfrm>
          <a:prstGeom prst="rect">
            <a:avLst/>
          </a:prstGeom>
        </p:spPr>
      </p:pic>
      <p:pic>
        <p:nvPicPr>
          <p:cNvPr id="18" name="Picture 17"/>
          <p:cNvPicPr>
            <a:picLocks noChangeAspect="1"/>
          </p:cNvPicPr>
          <p:nvPr/>
        </p:nvPicPr>
        <p:blipFill>
          <a:blip r:embed="rId5"/>
          <a:stretch>
            <a:fillRect/>
          </a:stretch>
        </p:blipFill>
        <p:spPr>
          <a:xfrm>
            <a:off x="6010890" y="1384258"/>
            <a:ext cx="5914190" cy="3326732"/>
          </a:xfrm>
          <a:prstGeom prst="rect">
            <a:avLst/>
          </a:prstGeom>
        </p:spPr>
      </p:pic>
      <p:pic>
        <p:nvPicPr>
          <p:cNvPr id="19" name="Picture 18"/>
          <p:cNvPicPr>
            <a:picLocks noChangeAspect="1"/>
          </p:cNvPicPr>
          <p:nvPr/>
        </p:nvPicPr>
        <p:blipFill>
          <a:blip r:embed="rId6"/>
          <a:stretch>
            <a:fillRect/>
          </a:stretch>
        </p:blipFill>
        <p:spPr>
          <a:xfrm>
            <a:off x="6006973" y="1383936"/>
            <a:ext cx="5973577" cy="3360137"/>
          </a:xfrm>
          <a:prstGeom prst="rect">
            <a:avLst/>
          </a:prstGeom>
        </p:spPr>
      </p:pic>
      <p:sp>
        <p:nvSpPr>
          <p:cNvPr id="11" name="Text Placeholder 2">
            <a:extLst>
              <a:ext uri="{FF2B5EF4-FFF2-40B4-BE49-F238E27FC236}">
                <a16:creationId xmlns:a16="http://schemas.microsoft.com/office/drawing/2014/main" id="{E636BB7B-9AB2-44C7-AF05-55B5DEF50636}"/>
              </a:ext>
            </a:extLst>
          </p:cNvPr>
          <p:cNvSpPr txBox="1">
            <a:spLocks/>
          </p:cNvSpPr>
          <p:nvPr/>
        </p:nvSpPr>
        <p:spPr>
          <a:xfrm>
            <a:off x="279633" y="4476873"/>
            <a:ext cx="11793914" cy="116246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Update – Feb 2018</a:t>
            </a:r>
          </a:p>
          <a:p>
            <a:pPr lvl="1"/>
            <a:r>
              <a:rPr lang="en-US" sz="1200" dirty="0"/>
              <a:t>The Office 365 Admin APIs can now be used in lieu of the Audit logs.  Does not require audit and usage setting to be marked in Power BI, but still requires O365 Admin tenant privileges.  7-day retention, so important to extract/load.</a:t>
            </a:r>
          </a:p>
          <a:p>
            <a:pPr lvl="1"/>
            <a:r>
              <a:rPr lang="en-US" sz="1200" dirty="0"/>
              <a:t>Pre-configured partner solution available - </a:t>
            </a:r>
            <a:r>
              <a:rPr lang="en-US" sz="1200" dirty="0">
                <a:hlinkClick r:id="rId7"/>
              </a:rPr>
              <a:t>https://powerbi.microsoft.com/en-us/blog/announcing-the-power-bi-usage-metrics-solution-template/</a:t>
            </a:r>
            <a:endParaRPr lang="en-US" sz="1200" dirty="0"/>
          </a:p>
          <a:p>
            <a:r>
              <a:rPr lang="en-US" sz="1800" dirty="0"/>
              <a:t>Update – Aug 2018</a:t>
            </a:r>
          </a:p>
          <a:p>
            <a:pPr lvl="1"/>
            <a:r>
              <a:rPr lang="en-US" sz="1200" dirty="0"/>
              <a:t>New Monitoring capabilities for Power BI Premium Capacities - </a:t>
            </a:r>
            <a:r>
              <a:rPr lang="en-US" sz="1200" dirty="0">
                <a:hlinkClick r:id="rId8"/>
              </a:rPr>
              <a:t>https://powerbi.microsoft.com/en-us/blog/new-monitoring-capabilities-for-power-bi-premium-capacities/</a:t>
            </a:r>
            <a:r>
              <a:rPr lang="en-US" sz="1200" dirty="0"/>
              <a:t> </a:t>
            </a:r>
          </a:p>
          <a:p>
            <a:r>
              <a:rPr lang="en-US" sz="1800" dirty="0"/>
              <a:t>Update – Dec 2019 – </a:t>
            </a:r>
            <a:r>
              <a:rPr lang="en-US" sz="1800" dirty="0">
                <a:hlinkClick r:id="rId9"/>
              </a:rPr>
              <a:t>Power BI Audit logs </a:t>
            </a:r>
            <a:r>
              <a:rPr lang="en-US" sz="1800" dirty="0"/>
              <a:t>as alternate to the usage logs</a:t>
            </a:r>
          </a:p>
        </p:txBody>
      </p:sp>
      <p:pic>
        <p:nvPicPr>
          <p:cNvPr id="8" name="Picture 7">
            <a:extLst>
              <a:ext uri="{FF2B5EF4-FFF2-40B4-BE49-F238E27FC236}">
                <a16:creationId xmlns:a16="http://schemas.microsoft.com/office/drawing/2014/main" id="{6863D168-005D-49B4-A35D-CFB5C793AD5D}"/>
              </a:ext>
            </a:extLst>
          </p:cNvPr>
          <p:cNvPicPr>
            <a:picLocks noChangeAspect="1"/>
          </p:cNvPicPr>
          <p:nvPr/>
        </p:nvPicPr>
        <p:blipFill>
          <a:blip r:embed="rId10"/>
          <a:stretch>
            <a:fillRect/>
          </a:stretch>
        </p:blipFill>
        <p:spPr>
          <a:xfrm>
            <a:off x="6010889" y="1374946"/>
            <a:ext cx="6005519" cy="3378115"/>
          </a:xfrm>
          <a:prstGeom prst="rect">
            <a:avLst/>
          </a:prstGeom>
        </p:spPr>
      </p:pic>
    </p:spTree>
    <p:extLst>
      <p:ext uri="{BB962C8B-B14F-4D97-AF65-F5344CB8AC3E}">
        <p14:creationId xmlns:p14="http://schemas.microsoft.com/office/powerpoint/2010/main" val="4012543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xEl>
                                              <p:pRg st="2" end="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xEl>
                                              <p:pRg st="3" end="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4" end="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Custom Solution – Power BI Audit Logs</a:t>
            </a:r>
            <a:endParaRPr lang="en-US" i="1" dirty="0"/>
          </a:p>
        </p:txBody>
      </p:sp>
    </p:spTree>
    <p:extLst>
      <p:ext uri="{BB962C8B-B14F-4D97-AF65-F5344CB8AC3E}">
        <p14:creationId xmlns:p14="http://schemas.microsoft.com/office/powerpoint/2010/main" val="84609197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Management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After purchasing a Power BI Premium subscription, the tenant receives a corresponding number of v-cores to assign to capacities (“v-core pooling) E.g.,</a:t>
            </a:r>
          </a:p>
          <a:p>
            <a:pPr lvl="1"/>
            <a:r>
              <a:rPr lang="en-US" sz="1200" dirty="0"/>
              <a:t>A P1 subscription provides 8 v-cores to create a single P1 capacity</a:t>
            </a:r>
          </a:p>
          <a:p>
            <a:pPr lvl="1"/>
            <a:r>
              <a:rPr lang="en-US" sz="1200" dirty="0"/>
              <a:t>A P3 subscription can be used to create one, or up to four (4 x P1) capacities</a:t>
            </a:r>
          </a:p>
          <a:p>
            <a:r>
              <a:rPr lang="en-US" sz="1800" dirty="0"/>
              <a:t>Multi-Geo support is now available</a:t>
            </a:r>
          </a:p>
          <a:p>
            <a:pPr lvl="1"/>
            <a:r>
              <a:rPr lang="en-US" sz="1200" dirty="0"/>
              <a:t>Cannot be changed after the capacity is created.</a:t>
            </a:r>
          </a:p>
          <a:p>
            <a:r>
              <a:rPr lang="en-US" sz="1800" dirty="0"/>
              <a:t>Role of the Capacity Admin</a:t>
            </a:r>
          </a:p>
          <a:p>
            <a:pPr lvl="1"/>
            <a:r>
              <a:rPr lang="en-US" sz="1200" dirty="0"/>
              <a:t>Assign workspaces to the capacity</a:t>
            </a:r>
          </a:p>
          <a:p>
            <a:pPr lvl="1"/>
            <a:r>
              <a:rPr lang="en-US" sz="1200" dirty="0"/>
              <a:t>Manage user permissions, to add additional Capacity Admins or users with assignment privileges (i.e. enable them to assign a workspace to the capacity)</a:t>
            </a:r>
          </a:p>
          <a:p>
            <a:pPr lvl="1"/>
            <a:r>
              <a:rPr lang="en-US" sz="1200" dirty="0"/>
              <a:t>Manage workloads (configure max memory usage) / Restart capacity</a:t>
            </a:r>
          </a:p>
          <a:p>
            <a:r>
              <a:rPr lang="en-US" sz="1800" dirty="0"/>
              <a:t>Capacity Workloads</a:t>
            </a:r>
          </a:p>
          <a:p>
            <a:pPr lvl="1"/>
            <a:r>
              <a:rPr lang="en-US" sz="1200" dirty="0"/>
              <a:t>The services made available to user (see </a:t>
            </a:r>
            <a:r>
              <a:rPr lang="en-US" sz="1200" dirty="0">
                <a:hlinkClick r:id="rId3"/>
              </a:rPr>
              <a:t>here</a:t>
            </a:r>
            <a:r>
              <a:rPr lang="en-US" sz="1200" dirty="0"/>
              <a:t>)</a:t>
            </a:r>
          </a:p>
          <a:p>
            <a:pPr lvl="1"/>
            <a:r>
              <a:rPr lang="en-US" sz="1200" dirty="0"/>
              <a:t>Memory and other settings can be used to bound performance</a:t>
            </a:r>
          </a:p>
          <a:p>
            <a:r>
              <a:rPr lang="en-US" sz="1800" dirty="0"/>
              <a:t>Assigning a Workspace to a Capacity</a:t>
            </a:r>
          </a:p>
          <a:p>
            <a:pPr lvl="1"/>
            <a:r>
              <a:rPr lang="en-US" sz="1200" dirty="0"/>
              <a:t>This is done during/after the setup of a workspace</a:t>
            </a:r>
          </a:p>
          <a:p>
            <a:pPr lvl="1"/>
            <a:r>
              <a:rPr lang="en-US" sz="1200" dirty="0"/>
              <a:t>Workspace admin needs assignment privilege to set this configuration</a:t>
            </a:r>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https://docs.microsoft.com/en-us/power-bi/service-premium-what-is</a:t>
            </a:r>
          </a:p>
        </p:txBody>
      </p:sp>
      <p:pic>
        <p:nvPicPr>
          <p:cNvPr id="5" name="Picture 4">
            <a:extLst>
              <a:ext uri="{FF2B5EF4-FFF2-40B4-BE49-F238E27FC236}">
                <a16:creationId xmlns:a16="http://schemas.microsoft.com/office/drawing/2014/main" id="{0E766954-35CA-40B1-A668-F3BF4C69FE22}"/>
              </a:ext>
            </a:extLst>
          </p:cNvPr>
          <p:cNvPicPr>
            <a:picLocks noChangeAspect="1"/>
          </p:cNvPicPr>
          <p:nvPr/>
        </p:nvPicPr>
        <p:blipFill>
          <a:blip r:embed="rId4"/>
          <a:stretch>
            <a:fillRect/>
          </a:stretch>
        </p:blipFill>
        <p:spPr>
          <a:xfrm>
            <a:off x="6448659" y="1118978"/>
            <a:ext cx="5534669" cy="2426581"/>
          </a:xfrm>
          <a:prstGeom prst="rect">
            <a:avLst/>
          </a:prstGeom>
          <a:ln>
            <a:solidFill>
              <a:schemeClr val="accent1"/>
            </a:solidFill>
          </a:ln>
        </p:spPr>
      </p:pic>
      <p:pic>
        <p:nvPicPr>
          <p:cNvPr id="6" name="Picture 5">
            <a:extLst>
              <a:ext uri="{FF2B5EF4-FFF2-40B4-BE49-F238E27FC236}">
                <a16:creationId xmlns:a16="http://schemas.microsoft.com/office/drawing/2014/main" id="{EF4E6DF7-A648-4A52-8381-126A82D923DE}"/>
              </a:ext>
            </a:extLst>
          </p:cNvPr>
          <p:cNvPicPr>
            <a:picLocks noChangeAspect="1"/>
          </p:cNvPicPr>
          <p:nvPr/>
        </p:nvPicPr>
        <p:blipFill>
          <a:blip r:embed="rId5"/>
          <a:stretch>
            <a:fillRect/>
          </a:stretch>
        </p:blipFill>
        <p:spPr>
          <a:xfrm>
            <a:off x="6448658" y="1120271"/>
            <a:ext cx="5339151" cy="5418152"/>
          </a:xfrm>
          <a:prstGeom prst="rect">
            <a:avLst/>
          </a:prstGeom>
          <a:ln>
            <a:solidFill>
              <a:schemeClr val="accent1"/>
            </a:solidFill>
          </a:ln>
        </p:spPr>
      </p:pic>
      <p:pic>
        <p:nvPicPr>
          <p:cNvPr id="9" name="Picture 8">
            <a:extLst>
              <a:ext uri="{FF2B5EF4-FFF2-40B4-BE49-F238E27FC236}">
                <a16:creationId xmlns:a16="http://schemas.microsoft.com/office/drawing/2014/main" id="{FDB62A88-987D-4853-BF71-5F45167FDD21}"/>
              </a:ext>
            </a:extLst>
          </p:cNvPr>
          <p:cNvPicPr>
            <a:picLocks noChangeAspect="1"/>
          </p:cNvPicPr>
          <p:nvPr/>
        </p:nvPicPr>
        <p:blipFill>
          <a:blip r:embed="rId6"/>
          <a:stretch>
            <a:fillRect/>
          </a:stretch>
        </p:blipFill>
        <p:spPr>
          <a:xfrm>
            <a:off x="6461106" y="1123580"/>
            <a:ext cx="2393758" cy="5420103"/>
          </a:xfrm>
          <a:prstGeom prst="rect">
            <a:avLst/>
          </a:prstGeom>
          <a:ln>
            <a:solidFill>
              <a:schemeClr val="accent1"/>
            </a:solidFill>
          </a:ln>
        </p:spPr>
      </p:pic>
      <p:pic>
        <p:nvPicPr>
          <p:cNvPr id="13" name="Picture 12">
            <a:extLst>
              <a:ext uri="{FF2B5EF4-FFF2-40B4-BE49-F238E27FC236}">
                <a16:creationId xmlns:a16="http://schemas.microsoft.com/office/drawing/2014/main" id="{1D1D0657-8F51-4936-B57F-AC08F5AA5B06}"/>
              </a:ext>
            </a:extLst>
          </p:cNvPr>
          <p:cNvPicPr>
            <a:picLocks noChangeAspect="1"/>
          </p:cNvPicPr>
          <p:nvPr/>
        </p:nvPicPr>
        <p:blipFill>
          <a:blip r:embed="rId7"/>
          <a:stretch>
            <a:fillRect/>
          </a:stretch>
        </p:blipFill>
        <p:spPr>
          <a:xfrm>
            <a:off x="4309729" y="5631764"/>
            <a:ext cx="1637622" cy="558628"/>
          </a:xfrm>
          <a:prstGeom prst="rect">
            <a:avLst/>
          </a:prstGeom>
        </p:spPr>
      </p:pic>
      <p:pic>
        <p:nvPicPr>
          <p:cNvPr id="14" name="Picture 13">
            <a:extLst>
              <a:ext uri="{FF2B5EF4-FFF2-40B4-BE49-F238E27FC236}">
                <a16:creationId xmlns:a16="http://schemas.microsoft.com/office/drawing/2014/main" id="{4B778E02-3232-46EF-853E-C987A1186C6A}"/>
              </a:ext>
            </a:extLst>
          </p:cNvPr>
          <p:cNvPicPr>
            <a:picLocks noChangeAspect="1"/>
          </p:cNvPicPr>
          <p:nvPr/>
        </p:nvPicPr>
        <p:blipFill>
          <a:blip r:embed="rId8"/>
          <a:stretch>
            <a:fillRect/>
          </a:stretch>
        </p:blipFill>
        <p:spPr>
          <a:xfrm>
            <a:off x="6448657" y="1144361"/>
            <a:ext cx="3395347" cy="5358550"/>
          </a:xfrm>
          <a:prstGeom prst="rect">
            <a:avLst/>
          </a:prstGeom>
        </p:spPr>
      </p:pic>
    </p:spTree>
    <p:extLst>
      <p:ext uri="{BB962C8B-B14F-4D97-AF65-F5344CB8AC3E}">
        <p14:creationId xmlns:p14="http://schemas.microsoft.com/office/powerpoint/2010/main" val="180329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Monitoring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Monitoring is available in both the portal, and via the  Power BI Premium Capacity Metrics app</a:t>
            </a:r>
          </a:p>
          <a:p>
            <a:pPr lvl="1"/>
            <a:r>
              <a:rPr lang="en-US" sz="1200" dirty="0"/>
              <a:t>Portal provides a quick view with high-level metrics (currently for the last 7 days)</a:t>
            </a:r>
          </a:p>
          <a:p>
            <a:pPr lvl="1"/>
            <a:r>
              <a:rPr lang="en-US" sz="1200" dirty="0"/>
              <a:t>The App provides more in-depth info (currently for the last 7 days)</a:t>
            </a:r>
          </a:p>
          <a:p>
            <a:r>
              <a:rPr lang="en-US" sz="1800" dirty="0"/>
              <a:t>Using the Capacity Metrics </a:t>
            </a:r>
            <a:r>
              <a:rPr lang="en-US" sz="1800" dirty="0">
                <a:hlinkClick r:id="rId3"/>
              </a:rPr>
              <a:t>app</a:t>
            </a:r>
            <a:endParaRPr lang="en-US" sz="1800" dirty="0"/>
          </a:p>
          <a:p>
            <a:pPr lvl="1"/>
            <a:r>
              <a:rPr lang="en-US" sz="1200" dirty="0"/>
              <a:t>Can be installed from the Apps (Get Apps – Apps – Power BI </a:t>
            </a:r>
          </a:p>
          <a:p>
            <a:pPr lvl="1"/>
            <a:r>
              <a:rPr lang="en-US" sz="1200" dirty="0"/>
              <a:t>Refreshed automatically, with rolling 7-day history (may want to consider use of a subscription to review older data)</a:t>
            </a:r>
          </a:p>
          <a:p>
            <a:pPr lvl="1"/>
            <a:r>
              <a:rPr lang="en-US" sz="1200" dirty="0"/>
              <a:t>High-level dashboard provides summary statistics, with ability to drill down into detailed report</a:t>
            </a:r>
          </a:p>
          <a:p>
            <a:pPr lvl="1"/>
            <a:r>
              <a:rPr lang="en-US" sz="1200" dirty="0"/>
              <a:t>Tip – Keep a close watch on Memory usage, specifically overall memory consumption</a:t>
            </a:r>
          </a:p>
          <a:p>
            <a:r>
              <a:rPr lang="en-US" sz="2000" dirty="0"/>
              <a:t>May 2020</a:t>
            </a:r>
          </a:p>
          <a:p>
            <a:pPr lvl="1"/>
            <a:r>
              <a:rPr lang="en-US" sz="1200" dirty="0"/>
              <a:t>New Alerts for Premium Capacity Overload events - </a:t>
            </a:r>
            <a:r>
              <a:rPr lang="en-US" sz="1200" dirty="0">
                <a:hlinkClick r:id="rId4"/>
              </a:rPr>
              <a:t>https://powerbi.microsoft.com/en-us/blog/announcing-timely-premium-capacity-overload-alerts/</a:t>
            </a:r>
            <a:endParaRPr lang="en-US" sz="1200" dirty="0"/>
          </a:p>
          <a:p>
            <a:r>
              <a:rPr lang="en-US" sz="2000" dirty="0"/>
              <a:t>June 2021 – Public Preview, Log Analytics integration</a:t>
            </a:r>
          </a:p>
          <a:p>
            <a:pPr lvl="1"/>
            <a:r>
              <a:rPr lang="en-US" sz="1200" dirty="0"/>
              <a:t>Workspaces can now be configured to export usage &amp; performance related information to Log Analytics; supports retention up to 2 years</a:t>
            </a:r>
          </a:p>
          <a:p>
            <a:pPr lvl="1"/>
            <a:r>
              <a:rPr lang="en-US" sz="1200" dirty="0">
                <a:hlinkClick r:id="rId5"/>
              </a:rPr>
              <a:t>Announcing long-term usage and performance insights (Public Preview) | Microsoft Power BI Blog | Microsoft Power BI</a:t>
            </a:r>
            <a:endParaRPr lang="en-US" sz="1200" dirty="0"/>
          </a:p>
          <a:p>
            <a:pPr lvl="1"/>
            <a:endParaRPr lang="en-US" sz="12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https://docs.microsoft.com/en-us/power-bi/service-admin-premium-monitor-portal</a:t>
            </a:r>
          </a:p>
        </p:txBody>
      </p:sp>
      <p:pic>
        <p:nvPicPr>
          <p:cNvPr id="8" name="Picture 7">
            <a:extLst>
              <a:ext uri="{FF2B5EF4-FFF2-40B4-BE49-F238E27FC236}">
                <a16:creationId xmlns:a16="http://schemas.microsoft.com/office/drawing/2014/main" id="{D6776096-1803-4A59-B048-C444704FE879}"/>
              </a:ext>
            </a:extLst>
          </p:cNvPr>
          <p:cNvPicPr>
            <a:picLocks noChangeAspect="1"/>
          </p:cNvPicPr>
          <p:nvPr/>
        </p:nvPicPr>
        <p:blipFill>
          <a:blip r:embed="rId6"/>
          <a:stretch>
            <a:fillRect/>
          </a:stretch>
        </p:blipFill>
        <p:spPr>
          <a:xfrm>
            <a:off x="6285445" y="1365832"/>
            <a:ext cx="5574201" cy="3933532"/>
          </a:xfrm>
          <a:prstGeom prst="rect">
            <a:avLst/>
          </a:prstGeom>
          <a:ln>
            <a:solidFill>
              <a:schemeClr val="accent1"/>
            </a:solidFill>
          </a:ln>
        </p:spPr>
      </p:pic>
      <p:pic>
        <p:nvPicPr>
          <p:cNvPr id="10" name="Picture 9">
            <a:extLst>
              <a:ext uri="{FF2B5EF4-FFF2-40B4-BE49-F238E27FC236}">
                <a16:creationId xmlns:a16="http://schemas.microsoft.com/office/drawing/2014/main" id="{20DC4EEB-1342-4376-AD85-F566A5D94D60}"/>
              </a:ext>
            </a:extLst>
          </p:cNvPr>
          <p:cNvPicPr>
            <a:picLocks noChangeAspect="1"/>
          </p:cNvPicPr>
          <p:nvPr/>
        </p:nvPicPr>
        <p:blipFill>
          <a:blip r:embed="rId7"/>
          <a:stretch>
            <a:fillRect/>
          </a:stretch>
        </p:blipFill>
        <p:spPr>
          <a:xfrm>
            <a:off x="6299298" y="1378525"/>
            <a:ext cx="5574201" cy="5140990"/>
          </a:xfrm>
          <a:prstGeom prst="rect">
            <a:avLst/>
          </a:prstGeom>
          <a:ln>
            <a:solidFill>
              <a:schemeClr val="accent1"/>
            </a:solidFill>
          </a:ln>
        </p:spPr>
      </p:pic>
      <p:pic>
        <p:nvPicPr>
          <p:cNvPr id="12" name="Picture 11">
            <a:extLst>
              <a:ext uri="{FF2B5EF4-FFF2-40B4-BE49-F238E27FC236}">
                <a16:creationId xmlns:a16="http://schemas.microsoft.com/office/drawing/2014/main" id="{A13BAD41-2767-4479-91B6-81A7B71C400B}"/>
              </a:ext>
            </a:extLst>
          </p:cNvPr>
          <p:cNvPicPr>
            <a:picLocks noChangeAspect="1"/>
          </p:cNvPicPr>
          <p:nvPr/>
        </p:nvPicPr>
        <p:blipFill>
          <a:blip r:embed="rId8"/>
          <a:stretch>
            <a:fillRect/>
          </a:stretch>
        </p:blipFill>
        <p:spPr>
          <a:xfrm>
            <a:off x="6271592" y="1612397"/>
            <a:ext cx="5637314" cy="3074101"/>
          </a:xfrm>
          <a:prstGeom prst="rect">
            <a:avLst/>
          </a:prstGeom>
        </p:spPr>
      </p:pic>
      <p:pic>
        <p:nvPicPr>
          <p:cNvPr id="15" name="Picture 14">
            <a:extLst>
              <a:ext uri="{FF2B5EF4-FFF2-40B4-BE49-F238E27FC236}">
                <a16:creationId xmlns:a16="http://schemas.microsoft.com/office/drawing/2014/main" id="{7F9D1D3B-1CDD-4E5A-8963-760A8E46497B}"/>
              </a:ext>
            </a:extLst>
          </p:cNvPr>
          <p:cNvPicPr>
            <a:picLocks noChangeAspect="1"/>
          </p:cNvPicPr>
          <p:nvPr/>
        </p:nvPicPr>
        <p:blipFill>
          <a:blip r:embed="rId9"/>
          <a:stretch>
            <a:fillRect/>
          </a:stretch>
        </p:blipFill>
        <p:spPr>
          <a:xfrm>
            <a:off x="6282951" y="1365832"/>
            <a:ext cx="4624740" cy="5140990"/>
          </a:xfrm>
          <a:prstGeom prst="rect">
            <a:avLst/>
          </a:prstGeom>
          <a:ln>
            <a:solidFill>
              <a:schemeClr val="accent1"/>
            </a:solidFill>
          </a:ln>
        </p:spPr>
      </p:pic>
      <p:pic>
        <p:nvPicPr>
          <p:cNvPr id="11" name="Picture 10">
            <a:extLst>
              <a:ext uri="{FF2B5EF4-FFF2-40B4-BE49-F238E27FC236}">
                <a16:creationId xmlns:a16="http://schemas.microsoft.com/office/drawing/2014/main" id="{96E5764B-7616-43FD-82B8-5E0061255AC8}"/>
              </a:ext>
            </a:extLst>
          </p:cNvPr>
          <p:cNvPicPr>
            <a:picLocks noChangeAspect="1"/>
          </p:cNvPicPr>
          <p:nvPr/>
        </p:nvPicPr>
        <p:blipFill>
          <a:blip r:embed="rId10"/>
          <a:stretch>
            <a:fillRect/>
          </a:stretch>
        </p:blipFill>
        <p:spPr>
          <a:xfrm>
            <a:off x="6290998" y="2437613"/>
            <a:ext cx="5590800" cy="2951561"/>
          </a:xfrm>
          <a:prstGeom prst="rect">
            <a:avLst/>
          </a:prstGeom>
        </p:spPr>
      </p:pic>
    </p:spTree>
    <p:extLst>
      <p:ext uri="{BB962C8B-B14F-4D97-AF65-F5344CB8AC3E}">
        <p14:creationId xmlns:p14="http://schemas.microsoft.com/office/powerpoint/2010/main" val="1674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Datasets - cached (</a:t>
            </a:r>
            <a:r>
              <a:rPr lang="en-US" sz="3200" i="1" dirty="0">
                <a:solidFill>
                  <a:schemeClr val="tx1"/>
                </a:solidFill>
              </a:rPr>
              <a:t>imported</a:t>
            </a:r>
            <a:r>
              <a:rPr lang="en-US" sz="3200" dirty="0">
                <a:solidFill>
                  <a:schemeClr val="tx1"/>
                </a:solidFill>
              </a:rPr>
              <a:t>) versus live (</a:t>
            </a:r>
            <a:r>
              <a:rPr lang="en-US" sz="3200" i="1" dirty="0">
                <a:solidFill>
                  <a:schemeClr val="tx1"/>
                </a:solidFill>
              </a:rPr>
              <a:t>direct query</a:t>
            </a:r>
            <a:r>
              <a:rPr lang="en-US" sz="3200" dirty="0">
                <a:solidFill>
                  <a:schemeClr val="tx1"/>
                </a:solidFill>
              </a:rPr>
              <a:t>)</a:t>
            </a:r>
          </a:p>
        </p:txBody>
      </p:sp>
      <p:sp>
        <p:nvSpPr>
          <p:cNvPr id="3" name="Text Placeholder 2"/>
          <p:cNvSpPr txBox="1">
            <a:spLocks/>
          </p:cNvSpPr>
          <p:nvPr/>
        </p:nvSpPr>
        <p:spPr>
          <a:xfrm>
            <a:off x="269241" y="1365832"/>
            <a:ext cx="11789408"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The building blocks of authoring content in Power BI are a - </a:t>
            </a:r>
          </a:p>
          <a:p>
            <a:pPr lvl="1"/>
            <a:r>
              <a:rPr lang="en-US" sz="1600" dirty="0"/>
              <a:t>Dataset (aka Data Model) – detailed data, metadata (e.g., table/column names), and relationships among data tables</a:t>
            </a:r>
          </a:p>
          <a:p>
            <a:pPr lvl="1"/>
            <a:r>
              <a:rPr lang="en-US" sz="1600" dirty="0"/>
              <a:t>Report (can be created in the PBI Desktop – and/or in the Power BI Service via a browser)</a:t>
            </a:r>
          </a:p>
          <a:p>
            <a:pPr lvl="1"/>
            <a:r>
              <a:rPr lang="en-US" sz="1600" dirty="0"/>
              <a:t>Dashboard (created in the Power BI Service)</a:t>
            </a:r>
          </a:p>
          <a:p>
            <a:r>
              <a:rPr lang="en-US" sz="2000" dirty="0"/>
              <a:t>Most Datasets are first built in the Power BI Desktop, with a few notable exceptions - </a:t>
            </a:r>
            <a:endParaRPr lang="en-US" sz="1600" dirty="0"/>
          </a:p>
          <a:p>
            <a:pPr lvl="1"/>
            <a:r>
              <a:rPr lang="en-US" sz="1600" dirty="0"/>
              <a:t>Apps e.g., Salesforce, Google Analytics, etc. are created directly in the Power BI Service</a:t>
            </a:r>
          </a:p>
          <a:p>
            <a:pPr lvl="2"/>
            <a:r>
              <a:rPr lang="en-US" sz="1200" dirty="0"/>
              <a:t>They are “imported” datasets  (see below) – and may be refreshed on a schedule</a:t>
            </a:r>
          </a:p>
          <a:p>
            <a:pPr lvl="1"/>
            <a:r>
              <a:rPr lang="en-US" sz="1600" dirty="0"/>
              <a:t>Streaming Datasets are also created in the Power BI Service</a:t>
            </a:r>
          </a:p>
          <a:p>
            <a:pPr lvl="2"/>
            <a:r>
              <a:rPr lang="en-US" sz="1200" dirty="0"/>
              <a:t>an API is used to push (stream) data directly into these datasets; they are typically used for near “real-time” dashboards</a:t>
            </a:r>
          </a:p>
          <a:p>
            <a:pPr lvl="1"/>
            <a:r>
              <a:rPr lang="en-US" sz="1600" dirty="0"/>
              <a:t>Authors may choose to first use PBI dataflows to extract/transform/load data – and then load the dataflow into the Desktop </a:t>
            </a:r>
          </a:p>
          <a:p>
            <a:r>
              <a:rPr lang="en-US" sz="2000" dirty="0"/>
              <a:t>When creating a dataset, the author in most cases decides to either* - </a:t>
            </a:r>
          </a:p>
          <a:p>
            <a:pPr lvl="1"/>
            <a:r>
              <a:rPr lang="en-US" sz="1600" dirty="0"/>
              <a:t>Import data.  Data is pulled down, compressed, and saved as part of the Power BI Desktop file (.</a:t>
            </a:r>
            <a:r>
              <a:rPr lang="en-US" sz="1600" dirty="0" err="1"/>
              <a:t>pbix</a:t>
            </a:r>
            <a:r>
              <a:rPr lang="en-US" sz="1600" dirty="0"/>
              <a:t>).</a:t>
            </a:r>
          </a:p>
          <a:p>
            <a:pPr lvl="2"/>
            <a:r>
              <a:rPr lang="en-US" sz="1200" dirty="0"/>
              <a:t>Data from 1-to-many disparate data sources can be mashed-up and related together; data is refreshed on-demand</a:t>
            </a:r>
          </a:p>
          <a:p>
            <a:pPr lvl="1"/>
            <a:r>
              <a:rPr lang="en-US" sz="1600" dirty="0"/>
              <a:t>Create a Live Connection (</a:t>
            </a:r>
            <a:r>
              <a:rPr lang="en-US" sz="1600" i="1" dirty="0"/>
              <a:t>DirectQuery / Connect Live**</a:t>
            </a:r>
            <a:r>
              <a:rPr lang="en-US" sz="1600" dirty="0"/>
              <a:t>) .  A connection to 1 data source*.</a:t>
            </a:r>
          </a:p>
          <a:p>
            <a:pPr lvl="2"/>
            <a:r>
              <a:rPr lang="en-US" sz="1200" dirty="0"/>
              <a:t>Only “metadata” (e.g., table names, field names, relationships between tables) is pulled down and stored in the desktop file</a:t>
            </a:r>
          </a:p>
          <a:p>
            <a:pPr lvl="2"/>
            <a:r>
              <a:rPr lang="en-US" sz="1200" dirty="0"/>
              <a:t>Note - support for live connections is limited to a smaller set of data sources (e.g., SSAS, SQL Server, Oracle, SAP Hana, Teradata) </a:t>
            </a:r>
          </a:p>
          <a:p>
            <a:pPr lvl="1"/>
            <a:endParaRPr lang="en-US" sz="1600" dirty="0"/>
          </a:p>
        </p:txBody>
      </p:sp>
      <p:pic>
        <p:nvPicPr>
          <p:cNvPr id="4" name="Picture 3"/>
          <p:cNvPicPr>
            <a:picLocks noChangeAspect="1"/>
          </p:cNvPicPr>
          <p:nvPr/>
        </p:nvPicPr>
        <p:blipFill>
          <a:blip r:embed="rId3"/>
          <a:stretch>
            <a:fillRect/>
          </a:stretch>
        </p:blipFill>
        <p:spPr>
          <a:xfrm>
            <a:off x="9654656" y="4672500"/>
            <a:ext cx="1764237" cy="1639335"/>
          </a:xfrm>
          <a:prstGeom prst="rect">
            <a:avLst/>
          </a:prstGeom>
          <a:ln>
            <a:solidFill>
              <a:schemeClr val="accent1"/>
            </a:solidFill>
          </a:ln>
        </p:spPr>
      </p:pic>
      <p:sp>
        <p:nvSpPr>
          <p:cNvPr id="5" name="Rectangle 4">
            <a:extLst>
              <a:ext uri="{FF2B5EF4-FFF2-40B4-BE49-F238E27FC236}">
                <a16:creationId xmlns:a16="http://schemas.microsoft.com/office/drawing/2014/main" id="{1B893600-C47C-4E3C-865F-732B6BCC8EAC}"/>
              </a:ext>
            </a:extLst>
          </p:cNvPr>
          <p:cNvSpPr/>
          <p:nvPr/>
        </p:nvSpPr>
        <p:spPr>
          <a:xfrm>
            <a:off x="269239" y="6396335"/>
            <a:ext cx="5630115" cy="461665"/>
          </a:xfrm>
          <a:prstGeom prst="rect">
            <a:avLst/>
          </a:prstGeom>
        </p:spPr>
        <p:txBody>
          <a:bodyPr wrap="square">
            <a:spAutoFit/>
          </a:bodyPr>
          <a:lstStyle/>
          <a:p>
            <a:r>
              <a:rPr lang="en-US" sz="1200" dirty="0">
                <a:latin typeface="+mj-lt"/>
              </a:rPr>
              <a:t>*Composite Models can include multiple DirectQuery and Import data connections - https://docs.microsoft.com/en-us/power-bi/desktop-composite-models</a:t>
            </a:r>
          </a:p>
        </p:txBody>
      </p:sp>
      <p:sp>
        <p:nvSpPr>
          <p:cNvPr id="7" name="Rectangle 6">
            <a:extLst>
              <a:ext uri="{FF2B5EF4-FFF2-40B4-BE49-F238E27FC236}">
                <a16:creationId xmlns:a16="http://schemas.microsoft.com/office/drawing/2014/main" id="{C8208BD9-D33F-48D5-BFD5-CC7FB401F7A1}"/>
              </a:ext>
            </a:extLst>
          </p:cNvPr>
          <p:cNvSpPr/>
          <p:nvPr/>
        </p:nvSpPr>
        <p:spPr>
          <a:xfrm>
            <a:off x="7266118" y="6396334"/>
            <a:ext cx="4415831" cy="461665"/>
          </a:xfrm>
          <a:prstGeom prst="rect">
            <a:avLst/>
          </a:prstGeom>
        </p:spPr>
        <p:txBody>
          <a:bodyPr wrap="square">
            <a:spAutoFit/>
          </a:bodyPr>
          <a:lstStyle/>
          <a:p>
            <a:r>
              <a:rPr lang="en-US" sz="1200" dirty="0">
                <a:latin typeface="+mj-lt"/>
              </a:rPr>
              <a:t>**Live Connect is reserved for Analysis Services database (and is the method used for connections to Power BI datasets) </a:t>
            </a:r>
          </a:p>
        </p:txBody>
      </p:sp>
    </p:spTree>
    <p:extLst>
      <p:ext uri="{BB962C8B-B14F-4D97-AF65-F5344CB8AC3E}">
        <p14:creationId xmlns:p14="http://schemas.microsoft.com/office/powerpoint/2010/main" val="4189513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Capacity Metrics Highlights</a:t>
            </a:r>
          </a:p>
        </p:txBody>
      </p:sp>
      <p:sp>
        <p:nvSpPr>
          <p:cNvPr id="3" name="Text Placeholder 2"/>
          <p:cNvSpPr txBox="1">
            <a:spLocks/>
          </p:cNvSpPr>
          <p:nvPr/>
        </p:nvSpPr>
        <p:spPr>
          <a:xfrm>
            <a:off x="269242" y="1365832"/>
            <a:ext cx="536261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Resource Consumption</a:t>
            </a:r>
          </a:p>
          <a:p>
            <a:pPr lvl="1"/>
            <a:r>
              <a:rPr lang="en-US" sz="1200" dirty="0"/>
              <a:t>All up View of CPU and Memory Consumption for a given Capacity</a:t>
            </a:r>
          </a:p>
          <a:p>
            <a:r>
              <a:rPr lang="en-US" sz="1800" dirty="0"/>
              <a:t>Refreshes</a:t>
            </a:r>
          </a:p>
          <a:p>
            <a:pPr lvl="1"/>
            <a:r>
              <a:rPr lang="en-US" sz="1200" dirty="0"/>
              <a:t>Note: Datasets Memory Limit is configurable (as %)</a:t>
            </a:r>
          </a:p>
          <a:p>
            <a:pPr lvl="1"/>
            <a:r>
              <a:rPr lang="en-US" sz="1200" dirty="0"/>
              <a:t>Note – In G1 Premium, “</a:t>
            </a:r>
            <a:r>
              <a:rPr lang="en-US" sz="1200" dirty="0">
                <a:hlinkClick r:id="rId3"/>
              </a:rPr>
              <a:t>recall</a:t>
            </a:r>
            <a:r>
              <a:rPr lang="en-US" sz="1200" dirty="0"/>
              <a:t> that the supported number of maximum concurrent refreshes is set to 1.5 times the backend v-cores, rounded up”</a:t>
            </a:r>
          </a:p>
          <a:p>
            <a:pPr lvl="2"/>
            <a:r>
              <a:rPr lang="en-US" sz="800" dirty="0"/>
              <a:t>Backend v-cores (P1-4, P2-8, P3-16</a:t>
            </a:r>
          </a:p>
          <a:p>
            <a:r>
              <a:rPr lang="en-US" sz="1800" dirty="0"/>
              <a:t>Datasets</a:t>
            </a:r>
          </a:p>
          <a:p>
            <a:pPr lvl="1"/>
            <a:r>
              <a:rPr lang="en-US" sz="1200" dirty="0"/>
              <a:t>Evictions – Total # of datasets evicted due to memory pressure</a:t>
            </a:r>
          </a:p>
          <a:p>
            <a:pPr lvl="1"/>
            <a:r>
              <a:rPr lang="en-US" sz="1200" dirty="0"/>
              <a:t>The App provides more in-depth info (currently for the last 7 days)</a:t>
            </a:r>
          </a:p>
          <a:p>
            <a:pPr marL="182880" lvl="1" indent="0">
              <a:buNone/>
            </a:pPr>
            <a:endParaRPr lang="en-US" sz="1200" dirty="0"/>
          </a:p>
          <a:p>
            <a:r>
              <a:rPr lang="en-US" sz="1800" dirty="0"/>
              <a:t>Note – The Gen2 Capacity Metrics approach (and accompanying app) is very different</a:t>
            </a:r>
          </a:p>
          <a:p>
            <a:pPr lvl="1"/>
            <a:r>
              <a:rPr lang="en-US" sz="1200" dirty="0"/>
              <a:t>Currently in Preview, detailed info not yet available</a:t>
            </a:r>
          </a:p>
          <a:p>
            <a:pPr lvl="1"/>
            <a:r>
              <a:rPr lang="en-US" sz="1200" dirty="0"/>
              <a:t>Focused on CPU utilization, not memory usage</a:t>
            </a:r>
          </a:p>
          <a:p>
            <a:pPr lvl="1"/>
            <a:r>
              <a:rPr lang="en-US" sz="1200" dirty="0"/>
              <a:t>Consider combining with (Workspace) Log Analytics for comprehensive performance monitoring</a:t>
            </a:r>
          </a:p>
          <a:p>
            <a:pPr lvl="1"/>
            <a:endParaRPr lang="en-US" sz="1200" dirty="0"/>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https://docs.microsoft.com/en-us/power-bi/admin/service-admin-premium-monitor-capacity</a:t>
            </a:r>
          </a:p>
        </p:txBody>
      </p:sp>
      <p:pic>
        <p:nvPicPr>
          <p:cNvPr id="6" name="Picture 5">
            <a:extLst>
              <a:ext uri="{FF2B5EF4-FFF2-40B4-BE49-F238E27FC236}">
                <a16:creationId xmlns:a16="http://schemas.microsoft.com/office/drawing/2014/main" id="{00CB4E47-5AEE-4C3E-A890-6C80F20EC120}"/>
              </a:ext>
            </a:extLst>
          </p:cNvPr>
          <p:cNvPicPr>
            <a:picLocks noChangeAspect="1"/>
          </p:cNvPicPr>
          <p:nvPr/>
        </p:nvPicPr>
        <p:blipFill>
          <a:blip r:embed="rId4"/>
          <a:stretch>
            <a:fillRect/>
          </a:stretch>
        </p:blipFill>
        <p:spPr>
          <a:xfrm>
            <a:off x="5631860" y="1439551"/>
            <a:ext cx="6522720" cy="4538310"/>
          </a:xfrm>
          <a:prstGeom prst="rect">
            <a:avLst/>
          </a:prstGeom>
        </p:spPr>
      </p:pic>
      <p:pic>
        <p:nvPicPr>
          <p:cNvPr id="8" name="Picture 7">
            <a:extLst>
              <a:ext uri="{FF2B5EF4-FFF2-40B4-BE49-F238E27FC236}">
                <a16:creationId xmlns:a16="http://schemas.microsoft.com/office/drawing/2014/main" id="{1C1FD4A7-0EF7-4E1D-B283-862653BC88BA}"/>
              </a:ext>
            </a:extLst>
          </p:cNvPr>
          <p:cNvPicPr>
            <a:picLocks noChangeAspect="1"/>
          </p:cNvPicPr>
          <p:nvPr/>
        </p:nvPicPr>
        <p:blipFill>
          <a:blip r:embed="rId5"/>
          <a:stretch>
            <a:fillRect/>
          </a:stretch>
        </p:blipFill>
        <p:spPr>
          <a:xfrm>
            <a:off x="5631860" y="1457370"/>
            <a:ext cx="6574079" cy="4675025"/>
          </a:xfrm>
          <a:prstGeom prst="rect">
            <a:avLst/>
          </a:prstGeom>
        </p:spPr>
      </p:pic>
    </p:spTree>
    <p:extLst>
      <p:ext uri="{BB962C8B-B14F-4D97-AF65-F5344CB8AC3E}">
        <p14:creationId xmlns:p14="http://schemas.microsoft.com/office/powerpoint/2010/main" val="1381842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Premium</a:t>
            </a:r>
            <a:br>
              <a:rPr lang="en-US" dirty="0"/>
            </a:br>
            <a:r>
              <a:rPr lang="en-US" sz="3200" dirty="0">
                <a:solidFill>
                  <a:schemeClr val="tx1"/>
                </a:solidFill>
              </a:rPr>
              <a:t>Capacity Planning, Testing, and Optimization</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Capacity Planning</a:t>
            </a:r>
          </a:p>
          <a:p>
            <a:pPr lvl="1"/>
            <a:r>
              <a:rPr lang="en-US" sz="1200" dirty="0"/>
              <a:t>Blog post </a:t>
            </a:r>
            <a:r>
              <a:rPr lang="en-US" sz="1200" dirty="0">
                <a:hlinkClick r:id="rId3"/>
              </a:rPr>
              <a:t>here</a:t>
            </a:r>
            <a:r>
              <a:rPr lang="en-US" sz="1200" dirty="0"/>
              <a:t> – with links to useful resources</a:t>
            </a:r>
          </a:p>
          <a:p>
            <a:pPr lvl="1"/>
            <a:r>
              <a:rPr lang="en-US" sz="1200" dirty="0"/>
              <a:t>See Resource/Limits </a:t>
            </a:r>
            <a:r>
              <a:rPr lang="en-US" sz="1200" dirty="0">
                <a:hlinkClick r:id="rId4"/>
              </a:rPr>
              <a:t>here</a:t>
            </a:r>
            <a:endParaRPr lang="en-US" sz="1200" dirty="0"/>
          </a:p>
          <a:p>
            <a:r>
              <a:rPr lang="en-US" sz="1800" dirty="0"/>
              <a:t>Testing</a:t>
            </a:r>
          </a:p>
          <a:p>
            <a:pPr lvl="1"/>
            <a:r>
              <a:rPr lang="en-US" sz="1200" dirty="0"/>
              <a:t>In addition to the testing tools (mentioned in above links), use of an A SKU is a good way to quickly and economically spin up a test environment</a:t>
            </a:r>
          </a:p>
          <a:p>
            <a:r>
              <a:rPr lang="en-US" sz="1800" dirty="0"/>
              <a:t>Optimization</a:t>
            </a:r>
          </a:p>
          <a:p>
            <a:pPr lvl="1"/>
            <a:r>
              <a:rPr lang="en-US" sz="1200" dirty="0"/>
              <a:t>TODO</a:t>
            </a:r>
          </a:p>
        </p:txBody>
      </p:sp>
      <p:sp>
        <p:nvSpPr>
          <p:cNvPr id="7" name="Text Placeholder 2"/>
          <p:cNvSpPr txBox="1">
            <a:spLocks/>
          </p:cNvSpPr>
          <p:nvPr/>
        </p:nvSpPr>
        <p:spPr>
          <a:xfrm>
            <a:off x="9155565" y="39136"/>
            <a:ext cx="2999015" cy="1105225"/>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Power BI Admin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t>https://docs.microsoft.com/en-us/power-bi/admin/service-premium-what-is</a:t>
            </a:r>
          </a:p>
        </p:txBody>
      </p:sp>
      <p:pic>
        <p:nvPicPr>
          <p:cNvPr id="5" name="Picture 4">
            <a:extLst>
              <a:ext uri="{FF2B5EF4-FFF2-40B4-BE49-F238E27FC236}">
                <a16:creationId xmlns:a16="http://schemas.microsoft.com/office/drawing/2014/main" id="{F6160401-2F85-41E6-9980-FA84C5D65697}"/>
              </a:ext>
            </a:extLst>
          </p:cNvPr>
          <p:cNvPicPr>
            <a:picLocks noChangeAspect="1"/>
          </p:cNvPicPr>
          <p:nvPr/>
        </p:nvPicPr>
        <p:blipFill>
          <a:blip r:embed="rId5"/>
          <a:stretch>
            <a:fillRect/>
          </a:stretch>
        </p:blipFill>
        <p:spPr>
          <a:xfrm>
            <a:off x="6210300" y="1467344"/>
            <a:ext cx="5813590" cy="2838438"/>
          </a:xfrm>
          <a:prstGeom prst="rect">
            <a:avLst/>
          </a:prstGeom>
        </p:spPr>
      </p:pic>
    </p:spTree>
    <p:extLst>
      <p:ext uri="{BB962C8B-B14F-4D97-AF65-F5344CB8AC3E}">
        <p14:creationId xmlns:p14="http://schemas.microsoft.com/office/powerpoint/2010/main" val="19200672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Monitoring Power BI Premium</a:t>
            </a:r>
            <a:endParaRPr lang="en-US" i="1" dirty="0"/>
          </a:p>
        </p:txBody>
      </p:sp>
    </p:spTree>
    <p:extLst>
      <p:ext uri="{BB962C8B-B14F-4D97-AF65-F5344CB8AC3E}">
        <p14:creationId xmlns:p14="http://schemas.microsoft.com/office/powerpoint/2010/main" val="259031293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BA2A7F-29EC-446B-B9EA-D426FD40A8D9}"/>
              </a:ext>
            </a:extLst>
          </p:cNvPr>
          <p:cNvSpPr txBox="1">
            <a:spLocks/>
          </p:cNvSpPr>
          <p:nvPr/>
        </p:nvSpPr>
        <p:spPr>
          <a:xfrm>
            <a:off x="278960" y="1435329"/>
            <a:ext cx="5817040"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Reports are authored in the Power BI Report Builder* </a:t>
            </a:r>
          </a:p>
          <a:p>
            <a:pPr lvl="1"/>
            <a:r>
              <a:rPr lang="en-US" sz="1600" dirty="0"/>
              <a:t>Visual Studio can also be used to author reports – be aware of feature support differences (next slide)</a:t>
            </a:r>
          </a:p>
          <a:p>
            <a:r>
              <a:rPr lang="en-US" sz="2400" dirty="0"/>
              <a:t>Basics of building a report….</a:t>
            </a:r>
          </a:p>
          <a:p>
            <a:pPr lvl="1"/>
            <a:r>
              <a:rPr lang="en-US" sz="1600" dirty="0"/>
              <a:t>Create one or more </a:t>
            </a:r>
            <a:r>
              <a:rPr lang="en-US" sz="1600" dirty="0">
                <a:hlinkClick r:id="rId2"/>
              </a:rPr>
              <a:t>data sources </a:t>
            </a:r>
            <a:r>
              <a:rPr lang="en-US" sz="1600" dirty="0"/>
              <a:t>(e.g., SQL Server, Oracle)</a:t>
            </a:r>
          </a:p>
          <a:p>
            <a:pPr lvl="1"/>
            <a:r>
              <a:rPr lang="en-US" sz="1600" dirty="0"/>
              <a:t>Create one or more datasets (queries against a data source)</a:t>
            </a:r>
          </a:p>
          <a:p>
            <a:pPr lvl="1"/>
            <a:r>
              <a:rPr lang="en-US" sz="1600" dirty="0"/>
              <a:t>Optional – define parameter(s)</a:t>
            </a:r>
          </a:p>
          <a:p>
            <a:pPr lvl="1"/>
            <a:r>
              <a:rPr lang="en-US" sz="1600" dirty="0"/>
              <a:t>Design Report Layout</a:t>
            </a:r>
          </a:p>
          <a:p>
            <a:pPr lvl="1"/>
            <a:r>
              <a:rPr lang="en-US" sz="1600" dirty="0"/>
              <a:t>Preview Report</a:t>
            </a:r>
          </a:p>
          <a:p>
            <a:pPr lvl="1"/>
            <a:r>
              <a:rPr lang="en-US" sz="1600" dirty="0"/>
              <a:t>Publish</a:t>
            </a:r>
          </a:p>
          <a:p>
            <a:pPr lvl="1"/>
            <a:r>
              <a:rPr lang="en-US" sz="1600" dirty="0"/>
              <a:t>Monitor</a:t>
            </a:r>
          </a:p>
          <a:p>
            <a:r>
              <a:rPr lang="en-US" sz="2400" dirty="0"/>
              <a:t>Note - Reports are saved in the SSRS .</a:t>
            </a:r>
            <a:r>
              <a:rPr lang="en-US" sz="2400" dirty="0" err="1"/>
              <a:t>rdl</a:t>
            </a:r>
            <a:r>
              <a:rPr lang="en-US" sz="2400" dirty="0"/>
              <a:t> format</a:t>
            </a:r>
          </a:p>
          <a:p>
            <a:pPr marL="0" indent="0">
              <a:buNone/>
            </a:pPr>
            <a:endParaRPr lang="en-US" sz="2000" dirty="0"/>
          </a:p>
        </p:txBody>
      </p:sp>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Getting Started</a:t>
            </a:r>
          </a:p>
        </p:txBody>
      </p:sp>
      <p:pic>
        <p:nvPicPr>
          <p:cNvPr id="10" name="Picture 9">
            <a:extLst>
              <a:ext uri="{FF2B5EF4-FFF2-40B4-BE49-F238E27FC236}">
                <a16:creationId xmlns:a16="http://schemas.microsoft.com/office/drawing/2014/main" id="{15FF0487-DC4F-4279-9194-E513F3F527D1}"/>
              </a:ext>
            </a:extLst>
          </p:cNvPr>
          <p:cNvPicPr>
            <a:picLocks noChangeAspect="1"/>
          </p:cNvPicPr>
          <p:nvPr/>
        </p:nvPicPr>
        <p:blipFill>
          <a:blip r:embed="rId3"/>
          <a:stretch>
            <a:fillRect/>
          </a:stretch>
        </p:blipFill>
        <p:spPr>
          <a:xfrm>
            <a:off x="6023956" y="1507375"/>
            <a:ext cx="6095999" cy="3421515"/>
          </a:xfrm>
          <a:prstGeom prst="rect">
            <a:avLst/>
          </a:prstGeom>
        </p:spPr>
      </p:pic>
      <p:pic>
        <p:nvPicPr>
          <p:cNvPr id="11" name="Picture 10">
            <a:extLst>
              <a:ext uri="{FF2B5EF4-FFF2-40B4-BE49-F238E27FC236}">
                <a16:creationId xmlns:a16="http://schemas.microsoft.com/office/drawing/2014/main" id="{30B57CAD-43F3-485D-AD35-7B13AD3A8BF7}"/>
              </a:ext>
            </a:extLst>
          </p:cNvPr>
          <p:cNvPicPr>
            <a:picLocks noChangeAspect="1"/>
          </p:cNvPicPr>
          <p:nvPr/>
        </p:nvPicPr>
        <p:blipFill>
          <a:blip r:embed="rId4"/>
          <a:stretch>
            <a:fillRect/>
          </a:stretch>
        </p:blipFill>
        <p:spPr>
          <a:xfrm>
            <a:off x="6023955" y="1527217"/>
            <a:ext cx="6095999" cy="3759230"/>
          </a:xfrm>
          <a:prstGeom prst="rect">
            <a:avLst/>
          </a:prstGeom>
        </p:spPr>
      </p:pic>
      <p:sp>
        <p:nvSpPr>
          <p:cNvPr id="12" name="Rectangle 11">
            <a:extLst>
              <a:ext uri="{FF2B5EF4-FFF2-40B4-BE49-F238E27FC236}">
                <a16:creationId xmlns:a16="http://schemas.microsoft.com/office/drawing/2014/main" id="{E8227868-F55D-4FB6-840F-2BA0695325F8}"/>
              </a:ext>
            </a:extLst>
          </p:cNvPr>
          <p:cNvSpPr/>
          <p:nvPr/>
        </p:nvSpPr>
        <p:spPr>
          <a:xfrm>
            <a:off x="332509" y="6495723"/>
            <a:ext cx="11787445" cy="338554"/>
          </a:xfrm>
          <a:prstGeom prst="rect">
            <a:avLst/>
          </a:prstGeom>
        </p:spPr>
        <p:txBody>
          <a:bodyPr wrap="square">
            <a:spAutoFit/>
          </a:bodyPr>
          <a:lstStyle/>
          <a:p>
            <a:r>
              <a:rPr lang="en-US" sz="1600" dirty="0"/>
              <a:t>*Free download - https://www.microsoft.com/en-us/download/details.aspx?id=58158</a:t>
            </a:r>
          </a:p>
        </p:txBody>
      </p:sp>
    </p:spTree>
    <p:extLst>
      <p:ext uri="{BB962C8B-B14F-4D97-AF65-F5344CB8AC3E}">
        <p14:creationId xmlns:p14="http://schemas.microsoft.com/office/powerpoint/2010/main" val="2742450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BA2A7F-29EC-446B-B9EA-D426FD40A8D9}"/>
              </a:ext>
            </a:extLst>
          </p:cNvPr>
          <p:cNvSpPr txBox="1">
            <a:spLocks/>
          </p:cNvSpPr>
          <p:nvPr/>
        </p:nvSpPr>
        <p:spPr>
          <a:xfrm>
            <a:off x="278959" y="1435329"/>
            <a:ext cx="6049797"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Supported Data Sources</a:t>
            </a:r>
          </a:p>
          <a:p>
            <a:r>
              <a:rPr lang="en-US" sz="1800" dirty="0"/>
              <a:t>Power BI Datasets (via single sign-on (SSO))</a:t>
            </a:r>
          </a:p>
          <a:p>
            <a:r>
              <a:rPr lang="en-US" sz="1800" dirty="0"/>
              <a:t>Azure Analysis Services (via single sign on (SSO) and </a:t>
            </a:r>
            <a:r>
              <a:rPr lang="en-US" sz="1800" dirty="0" err="1"/>
              <a:t>oAuth</a:t>
            </a:r>
            <a:r>
              <a:rPr lang="en-US" sz="1800" dirty="0"/>
              <a:t>)</a:t>
            </a:r>
          </a:p>
          <a:p>
            <a:r>
              <a:rPr lang="en-US" sz="1800" dirty="0"/>
              <a:t>Azure SQL Data Warehouse</a:t>
            </a:r>
          </a:p>
          <a:p>
            <a:r>
              <a:rPr lang="en-US" sz="1800" dirty="0"/>
              <a:t>Azure SQL Database (username/password, SSO and </a:t>
            </a:r>
            <a:r>
              <a:rPr lang="en-US" sz="1800" dirty="0" err="1"/>
              <a:t>oAuth</a:t>
            </a:r>
            <a:r>
              <a:rPr lang="en-US" sz="1800" dirty="0"/>
              <a:t>)</a:t>
            </a:r>
          </a:p>
          <a:p>
            <a:r>
              <a:rPr lang="en-US" sz="1800" dirty="0"/>
              <a:t>Azure SQL Managed Instance via Public Endpoint (username/password)</a:t>
            </a:r>
          </a:p>
          <a:p>
            <a:r>
              <a:rPr lang="en-US" sz="1800" dirty="0"/>
              <a:t>SQL Server*</a:t>
            </a:r>
          </a:p>
          <a:p>
            <a:r>
              <a:rPr lang="en-US" sz="1800" dirty="0"/>
              <a:t>SQL Server Analysis Services (SSAS) tabular (DAX) and multidimensional (MDX) models*</a:t>
            </a:r>
          </a:p>
          <a:p>
            <a:r>
              <a:rPr lang="en-US" sz="1800" dirty="0"/>
              <a:t>Oracle*</a:t>
            </a:r>
          </a:p>
          <a:p>
            <a:r>
              <a:rPr lang="en-US" sz="1800" dirty="0"/>
              <a:t>Teradata*</a:t>
            </a:r>
          </a:p>
          <a:p>
            <a:pPr marL="0" indent="0">
              <a:buNone/>
            </a:pPr>
            <a:r>
              <a:rPr lang="en-US" sz="1400" i="1" dirty="0"/>
              <a:t>*requires the on-premises Gateway.</a:t>
            </a:r>
          </a:p>
          <a:p>
            <a:pPr marL="0" indent="0">
              <a:buNone/>
            </a:pPr>
            <a:endParaRPr lang="en-US" sz="2000" dirty="0"/>
          </a:p>
        </p:txBody>
      </p:sp>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Data Source &amp; Feature Support</a:t>
            </a:r>
          </a:p>
        </p:txBody>
      </p:sp>
      <p:sp>
        <p:nvSpPr>
          <p:cNvPr id="12" name="Rectangle 11">
            <a:extLst>
              <a:ext uri="{FF2B5EF4-FFF2-40B4-BE49-F238E27FC236}">
                <a16:creationId xmlns:a16="http://schemas.microsoft.com/office/drawing/2014/main" id="{E8227868-F55D-4FB6-840F-2BA0695325F8}"/>
              </a:ext>
            </a:extLst>
          </p:cNvPr>
          <p:cNvSpPr/>
          <p:nvPr/>
        </p:nvSpPr>
        <p:spPr>
          <a:xfrm>
            <a:off x="326967" y="6346094"/>
            <a:ext cx="11787445" cy="307777"/>
          </a:xfrm>
          <a:prstGeom prst="rect">
            <a:avLst/>
          </a:prstGeom>
        </p:spPr>
        <p:txBody>
          <a:bodyPr wrap="square">
            <a:spAutoFit/>
          </a:bodyPr>
          <a:lstStyle/>
          <a:p>
            <a:r>
              <a:rPr lang="en-US" sz="1400" dirty="0"/>
              <a:t>https://docs.microsoft.com/en-us/power-bi/paginated-reports/paginated-reports-report-builder-power-bi#limitations-and-considerations</a:t>
            </a:r>
          </a:p>
        </p:txBody>
      </p:sp>
      <p:sp>
        <p:nvSpPr>
          <p:cNvPr id="5" name="Text Placeholder 2">
            <a:extLst>
              <a:ext uri="{FF2B5EF4-FFF2-40B4-BE49-F238E27FC236}">
                <a16:creationId xmlns:a16="http://schemas.microsoft.com/office/drawing/2014/main" id="{8ED93051-9DB2-40FC-A44B-FCD6F597368F}"/>
              </a:ext>
            </a:extLst>
          </p:cNvPr>
          <p:cNvSpPr txBox="1">
            <a:spLocks/>
          </p:cNvSpPr>
          <p:nvPr/>
        </p:nvSpPr>
        <p:spPr>
          <a:xfrm>
            <a:off x="6549526" y="1381971"/>
            <a:ext cx="5426344"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SSRS features not yet available</a:t>
            </a:r>
          </a:p>
          <a:p>
            <a:r>
              <a:rPr lang="en-US" sz="1800" dirty="0"/>
              <a:t>Shared data sources (workaround – inline data sources)</a:t>
            </a:r>
          </a:p>
          <a:p>
            <a:r>
              <a:rPr lang="en-US" sz="1800" dirty="0"/>
              <a:t>Shared datasets</a:t>
            </a:r>
          </a:p>
          <a:p>
            <a:r>
              <a:rPr lang="en-US" sz="1800" dirty="0" err="1"/>
              <a:t>Subreports</a:t>
            </a:r>
            <a:endParaRPr lang="en-US" sz="1800" dirty="0"/>
          </a:p>
          <a:p>
            <a:r>
              <a:rPr lang="en-US" sz="1800" dirty="0" err="1"/>
              <a:t>Drillthrough</a:t>
            </a:r>
            <a:r>
              <a:rPr lang="en-US" sz="1800" dirty="0"/>
              <a:t> and click-through to other reports</a:t>
            </a:r>
          </a:p>
          <a:p>
            <a:r>
              <a:rPr lang="en-US" sz="1800" dirty="0"/>
              <a:t>Linked reports</a:t>
            </a:r>
          </a:p>
          <a:p>
            <a:r>
              <a:rPr lang="en-US" sz="1800" dirty="0"/>
              <a:t>Data-driven subscriptions</a:t>
            </a:r>
          </a:p>
          <a:p>
            <a:pPr marL="0" indent="0">
              <a:buNone/>
            </a:pPr>
            <a:endParaRPr lang="en-US" sz="2000" dirty="0"/>
          </a:p>
        </p:txBody>
      </p:sp>
    </p:spTree>
    <p:extLst>
      <p:ext uri="{BB962C8B-B14F-4D97-AF65-F5344CB8AC3E}">
        <p14:creationId xmlns:p14="http://schemas.microsoft.com/office/powerpoint/2010/main" val="333352655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Design Paginated Reports</a:t>
            </a:r>
            <a:endParaRPr lang="en-US" dirty="0"/>
          </a:p>
        </p:txBody>
      </p:sp>
    </p:spTree>
    <p:extLst>
      <p:ext uri="{BB962C8B-B14F-4D97-AF65-F5344CB8AC3E}">
        <p14:creationId xmlns:p14="http://schemas.microsoft.com/office/powerpoint/2010/main" val="183570201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BA2A7F-29EC-446B-B9EA-D426FD40A8D9}"/>
              </a:ext>
            </a:extLst>
          </p:cNvPr>
          <p:cNvSpPr txBox="1">
            <a:spLocks/>
          </p:cNvSpPr>
          <p:nvPr/>
        </p:nvSpPr>
        <p:spPr>
          <a:xfrm>
            <a:off x="278960" y="1435329"/>
            <a:ext cx="5817040" cy="4771328"/>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From Report Builder, reports can be directly published to the Service</a:t>
            </a:r>
          </a:p>
          <a:p>
            <a:r>
              <a:rPr lang="en-US" sz="2400" dirty="0"/>
              <a:t>Alternatively, a user can upload an .</a:t>
            </a:r>
            <a:r>
              <a:rPr lang="en-US" sz="2400" dirty="0" err="1"/>
              <a:t>rdl</a:t>
            </a:r>
            <a:r>
              <a:rPr lang="en-US" sz="2400" dirty="0"/>
              <a:t> file to the workspace via the browser</a:t>
            </a:r>
          </a:p>
          <a:p>
            <a:r>
              <a:rPr lang="en-US" sz="2400" dirty="0"/>
              <a:t>Developers may want to leverage REST APIs for deployment automation* e.g.,</a:t>
            </a:r>
          </a:p>
          <a:p>
            <a:pPr lvl="1"/>
            <a:r>
              <a:rPr lang="en-US" sz="1600" b="1" dirty="0"/>
              <a:t>Create workspace</a:t>
            </a:r>
          </a:p>
          <a:p>
            <a:pPr lvl="1"/>
            <a:r>
              <a:rPr lang="en-US" sz="1600" b="1" dirty="0"/>
              <a:t>Assign workspace to capacity</a:t>
            </a:r>
          </a:p>
          <a:p>
            <a:pPr lvl="1"/>
            <a:r>
              <a:rPr lang="en-US" sz="1600" b="1" dirty="0"/>
              <a:t>Import paginated report</a:t>
            </a:r>
          </a:p>
          <a:p>
            <a:pPr lvl="1"/>
            <a:r>
              <a:rPr lang="en-US" sz="1600" b="1" dirty="0"/>
              <a:t>Clone paginated report from another workspace</a:t>
            </a:r>
          </a:p>
          <a:p>
            <a:pPr lvl="1"/>
            <a:r>
              <a:rPr lang="en-US" sz="1600" b="1" dirty="0"/>
              <a:t>Update </a:t>
            </a:r>
            <a:r>
              <a:rPr lang="en-US" sz="1600" b="1" dirty="0" err="1"/>
              <a:t>datasource</a:t>
            </a:r>
            <a:r>
              <a:rPr lang="en-US" sz="1600" b="1" dirty="0"/>
              <a:t> connection (API coming soon – workaround via the RDL data source property change)</a:t>
            </a:r>
          </a:p>
          <a:p>
            <a:pPr lvl="1"/>
            <a:r>
              <a:rPr lang="en-US" sz="1600" b="1" dirty="0">
                <a:hlinkClick r:id="rId3"/>
              </a:rPr>
              <a:t>Embed</a:t>
            </a:r>
            <a:r>
              <a:rPr lang="en-US" sz="1600" b="1" dirty="0"/>
              <a:t> paginated report in your application</a:t>
            </a:r>
          </a:p>
          <a:p>
            <a:pPr marL="0" indent="0">
              <a:buNone/>
            </a:pPr>
            <a:endParaRPr lang="en-US" sz="2000" dirty="0"/>
          </a:p>
        </p:txBody>
      </p:sp>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Publishing</a:t>
            </a:r>
          </a:p>
        </p:txBody>
      </p:sp>
      <p:pic>
        <p:nvPicPr>
          <p:cNvPr id="10" name="Picture 9">
            <a:extLst>
              <a:ext uri="{FF2B5EF4-FFF2-40B4-BE49-F238E27FC236}">
                <a16:creationId xmlns:a16="http://schemas.microsoft.com/office/drawing/2014/main" id="{15FF0487-DC4F-4279-9194-E513F3F527D1}"/>
              </a:ext>
            </a:extLst>
          </p:cNvPr>
          <p:cNvPicPr>
            <a:picLocks noChangeAspect="1"/>
          </p:cNvPicPr>
          <p:nvPr/>
        </p:nvPicPr>
        <p:blipFill>
          <a:blip r:embed="rId4"/>
          <a:stretch>
            <a:fillRect/>
          </a:stretch>
        </p:blipFill>
        <p:spPr>
          <a:xfrm>
            <a:off x="5962994" y="997534"/>
            <a:ext cx="6095999" cy="3421515"/>
          </a:xfrm>
          <a:prstGeom prst="rect">
            <a:avLst/>
          </a:prstGeom>
        </p:spPr>
      </p:pic>
      <p:sp>
        <p:nvSpPr>
          <p:cNvPr id="12" name="Rectangle 11">
            <a:extLst>
              <a:ext uri="{FF2B5EF4-FFF2-40B4-BE49-F238E27FC236}">
                <a16:creationId xmlns:a16="http://schemas.microsoft.com/office/drawing/2014/main" id="{E8227868-F55D-4FB6-840F-2BA0695325F8}"/>
              </a:ext>
            </a:extLst>
          </p:cNvPr>
          <p:cNvSpPr/>
          <p:nvPr/>
        </p:nvSpPr>
        <p:spPr>
          <a:xfrm>
            <a:off x="332509" y="6495723"/>
            <a:ext cx="11787445" cy="338554"/>
          </a:xfrm>
          <a:prstGeom prst="rect">
            <a:avLst/>
          </a:prstGeom>
        </p:spPr>
        <p:txBody>
          <a:bodyPr wrap="square">
            <a:spAutoFit/>
          </a:bodyPr>
          <a:lstStyle/>
          <a:p>
            <a:r>
              <a:rPr lang="en-US" sz="1600" dirty="0"/>
              <a:t>*https://powerbi.microsoft.com/en-us/blog/embed-paginated-reports-in-your-own-application-for-your-customers-preview/</a:t>
            </a:r>
          </a:p>
        </p:txBody>
      </p:sp>
      <p:pic>
        <p:nvPicPr>
          <p:cNvPr id="2" name="Picture 1">
            <a:extLst>
              <a:ext uri="{FF2B5EF4-FFF2-40B4-BE49-F238E27FC236}">
                <a16:creationId xmlns:a16="http://schemas.microsoft.com/office/drawing/2014/main" id="{D92D5C96-82EC-42CF-8D59-02046B49ED9F}"/>
              </a:ext>
            </a:extLst>
          </p:cNvPr>
          <p:cNvPicPr>
            <a:picLocks noChangeAspect="1"/>
          </p:cNvPicPr>
          <p:nvPr/>
        </p:nvPicPr>
        <p:blipFill>
          <a:blip r:embed="rId5"/>
          <a:stretch>
            <a:fillRect/>
          </a:stretch>
        </p:blipFill>
        <p:spPr>
          <a:xfrm>
            <a:off x="5962994" y="997535"/>
            <a:ext cx="6073228" cy="3391592"/>
          </a:xfrm>
          <a:prstGeom prst="rect">
            <a:avLst/>
          </a:prstGeom>
        </p:spPr>
      </p:pic>
      <p:pic>
        <p:nvPicPr>
          <p:cNvPr id="3" name="Picture 2">
            <a:extLst>
              <a:ext uri="{FF2B5EF4-FFF2-40B4-BE49-F238E27FC236}">
                <a16:creationId xmlns:a16="http://schemas.microsoft.com/office/drawing/2014/main" id="{2FA1EF40-453A-4AE4-83DF-F7ED8D703C3F}"/>
              </a:ext>
            </a:extLst>
          </p:cNvPr>
          <p:cNvPicPr>
            <a:picLocks noChangeAspect="1"/>
          </p:cNvPicPr>
          <p:nvPr/>
        </p:nvPicPr>
        <p:blipFill>
          <a:blip r:embed="rId6"/>
          <a:stretch>
            <a:fillRect/>
          </a:stretch>
        </p:blipFill>
        <p:spPr>
          <a:xfrm>
            <a:off x="6563637" y="1058600"/>
            <a:ext cx="4713961" cy="3269461"/>
          </a:xfrm>
          <a:prstGeom prst="rect">
            <a:avLst/>
          </a:prstGeom>
        </p:spPr>
      </p:pic>
      <p:pic>
        <p:nvPicPr>
          <p:cNvPr id="13" name="Picture 12" descr="A picture containing clock&#10;&#10;Description automatically generated">
            <a:extLst>
              <a:ext uri="{FF2B5EF4-FFF2-40B4-BE49-F238E27FC236}">
                <a16:creationId xmlns:a16="http://schemas.microsoft.com/office/drawing/2014/main" id="{D5D44124-4796-43C4-A1FC-8284A940054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620174" y="3724101"/>
            <a:ext cx="6433276" cy="2574563"/>
          </a:xfrm>
          <a:prstGeom prst="rect">
            <a:avLst/>
          </a:prstGeom>
          <a:ln>
            <a:solidFill>
              <a:schemeClr val="accent1"/>
            </a:solidFill>
          </a:ln>
        </p:spPr>
      </p:pic>
    </p:spTree>
    <p:extLst>
      <p:ext uri="{BB962C8B-B14F-4D97-AF65-F5344CB8AC3E}">
        <p14:creationId xmlns:p14="http://schemas.microsoft.com/office/powerpoint/2010/main" val="2254392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07F9D5F-99CE-4858-AAA9-8DF150B91FF4}"/>
              </a:ext>
            </a:extLst>
          </p:cNvPr>
          <p:cNvSpPr>
            <a:spLocks noGrp="1"/>
          </p:cNvSpPr>
          <p:nvPr>
            <p:ph type="title"/>
          </p:nvPr>
        </p:nvSpPr>
        <p:spPr>
          <a:xfrm>
            <a:off x="269240" y="289511"/>
            <a:ext cx="11655840" cy="899665"/>
          </a:xfrm>
        </p:spPr>
        <p:txBody>
          <a:bodyPr/>
          <a:lstStyle/>
          <a:p>
            <a:pPr>
              <a:lnSpc>
                <a:spcPct val="70000"/>
              </a:lnSpc>
            </a:pPr>
            <a:r>
              <a:rPr lang="en-US" dirty="0"/>
              <a:t>Power BI Paginated Reports</a:t>
            </a:r>
            <a:br>
              <a:rPr lang="en-US" dirty="0"/>
            </a:br>
            <a:r>
              <a:rPr lang="en-US" sz="3200" dirty="0">
                <a:solidFill>
                  <a:schemeClr val="tx1"/>
                </a:solidFill>
              </a:rPr>
              <a:t>Monitoring</a:t>
            </a:r>
          </a:p>
        </p:txBody>
      </p:sp>
      <p:sp>
        <p:nvSpPr>
          <p:cNvPr id="20" name="Text Placeholder 2">
            <a:extLst>
              <a:ext uri="{FF2B5EF4-FFF2-40B4-BE49-F238E27FC236}">
                <a16:creationId xmlns:a16="http://schemas.microsoft.com/office/drawing/2014/main" id="{3BFB43F4-E66E-4DB9-BD12-29F3DCF67DB8}"/>
              </a:ext>
            </a:extLst>
          </p:cNvPr>
          <p:cNvSpPr txBox="1">
            <a:spLocks/>
          </p:cNvSpPr>
          <p:nvPr/>
        </p:nvSpPr>
        <p:spPr>
          <a:xfrm>
            <a:off x="269242" y="1365832"/>
            <a:ext cx="5941058"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Note – Paginated Reports can be enabled and configured to consume a max amount of capacity </a:t>
            </a:r>
            <a:r>
              <a:rPr lang="en-US" sz="1800" dirty="0">
                <a:hlinkClick r:id="rId3"/>
              </a:rPr>
              <a:t>resources</a:t>
            </a:r>
            <a:r>
              <a:rPr lang="en-US" sz="1800" dirty="0"/>
              <a:t>.</a:t>
            </a:r>
          </a:p>
          <a:p>
            <a:r>
              <a:rPr lang="en-US" sz="1800" dirty="0"/>
              <a:t>Monitoring of paginated reports is available in both the portal, and via the Power BI Premium Capacity Metrics app</a:t>
            </a:r>
          </a:p>
          <a:p>
            <a:pPr lvl="1"/>
            <a:r>
              <a:rPr lang="en-US" sz="1400" dirty="0"/>
              <a:t>Portal provides a quick view with high-level metrics (currently for the last 7 days)</a:t>
            </a:r>
          </a:p>
          <a:p>
            <a:pPr lvl="1"/>
            <a:r>
              <a:rPr lang="en-US" sz="1400" dirty="0"/>
              <a:t>The App provides more in-depth info (currently for the last 7 days)</a:t>
            </a:r>
          </a:p>
          <a:p>
            <a:r>
              <a:rPr lang="en-US" sz="1800" dirty="0"/>
              <a:t>Using the Capacity Metrics app</a:t>
            </a:r>
          </a:p>
          <a:p>
            <a:pPr lvl="1"/>
            <a:r>
              <a:rPr lang="en-US" sz="1400" dirty="0"/>
              <a:t>Can be installed from the Apps (Get Apps – Apps – Power BI </a:t>
            </a:r>
          </a:p>
          <a:p>
            <a:pPr lvl="1"/>
            <a:r>
              <a:rPr lang="en-US" sz="1400" dirty="0"/>
              <a:t>Refreshed automatically, with rolling 7 day history (may want to consider use of a subscription to review older data)</a:t>
            </a:r>
          </a:p>
          <a:p>
            <a:pPr lvl="1"/>
            <a:r>
              <a:rPr lang="en-US" sz="1400" dirty="0"/>
              <a:t>High-level dashboard provides summary statistics, with ability to drill down into detailed report</a:t>
            </a:r>
          </a:p>
          <a:p>
            <a:r>
              <a:rPr lang="en-US" sz="1800" dirty="0"/>
              <a:t>Note – auditing Power BI usage (e.g. who viewed a particular report) is available via the Audit logs (covered later)</a:t>
            </a:r>
          </a:p>
          <a:p>
            <a:pPr lvl="1"/>
            <a:endParaRPr lang="en-US" sz="1200" dirty="0"/>
          </a:p>
        </p:txBody>
      </p:sp>
      <p:sp>
        <p:nvSpPr>
          <p:cNvPr id="21" name="Rectangle 20">
            <a:extLst>
              <a:ext uri="{FF2B5EF4-FFF2-40B4-BE49-F238E27FC236}">
                <a16:creationId xmlns:a16="http://schemas.microsoft.com/office/drawing/2014/main" id="{3E7EB701-5258-47D1-8D02-DF8EDE6C24DB}"/>
              </a:ext>
            </a:extLst>
          </p:cNvPr>
          <p:cNvSpPr/>
          <p:nvPr/>
        </p:nvSpPr>
        <p:spPr>
          <a:xfrm>
            <a:off x="404191" y="6508171"/>
            <a:ext cx="11612218" cy="338554"/>
          </a:xfrm>
          <a:prstGeom prst="rect">
            <a:avLst/>
          </a:prstGeom>
        </p:spPr>
        <p:txBody>
          <a:bodyPr wrap="square">
            <a:spAutoFit/>
          </a:bodyPr>
          <a:lstStyle/>
          <a:p>
            <a:r>
              <a:rPr lang="en-US" sz="1600" dirty="0"/>
              <a:t>https://docs.microsoft.com/en-us/power-bi/service-admin-premium-monitor-portal</a:t>
            </a:r>
          </a:p>
        </p:txBody>
      </p:sp>
      <p:pic>
        <p:nvPicPr>
          <p:cNvPr id="5" name="Picture 4">
            <a:extLst>
              <a:ext uri="{FF2B5EF4-FFF2-40B4-BE49-F238E27FC236}">
                <a16:creationId xmlns:a16="http://schemas.microsoft.com/office/drawing/2014/main" id="{F0024870-F5AC-4CFB-A692-F10E1DC77C7A}"/>
              </a:ext>
            </a:extLst>
          </p:cNvPr>
          <p:cNvPicPr>
            <a:picLocks noChangeAspect="1"/>
          </p:cNvPicPr>
          <p:nvPr/>
        </p:nvPicPr>
        <p:blipFill>
          <a:blip r:embed="rId4"/>
          <a:stretch>
            <a:fillRect/>
          </a:stretch>
        </p:blipFill>
        <p:spPr>
          <a:xfrm>
            <a:off x="6210300" y="1261552"/>
            <a:ext cx="5887043" cy="3807003"/>
          </a:xfrm>
          <a:prstGeom prst="rect">
            <a:avLst/>
          </a:prstGeom>
        </p:spPr>
      </p:pic>
      <p:pic>
        <p:nvPicPr>
          <p:cNvPr id="24" name="Picture 23">
            <a:extLst>
              <a:ext uri="{FF2B5EF4-FFF2-40B4-BE49-F238E27FC236}">
                <a16:creationId xmlns:a16="http://schemas.microsoft.com/office/drawing/2014/main" id="{35A1AB36-A407-40A1-8FF5-BFC96E9E146B}"/>
              </a:ext>
            </a:extLst>
          </p:cNvPr>
          <p:cNvPicPr>
            <a:picLocks noChangeAspect="1"/>
          </p:cNvPicPr>
          <p:nvPr/>
        </p:nvPicPr>
        <p:blipFill>
          <a:blip r:embed="rId5"/>
          <a:stretch>
            <a:fillRect/>
          </a:stretch>
        </p:blipFill>
        <p:spPr>
          <a:xfrm>
            <a:off x="6382441" y="1709092"/>
            <a:ext cx="5637314" cy="3074101"/>
          </a:xfrm>
          <a:prstGeom prst="rect">
            <a:avLst/>
          </a:prstGeom>
        </p:spPr>
      </p:pic>
      <p:pic>
        <p:nvPicPr>
          <p:cNvPr id="6" name="Picture 5">
            <a:extLst>
              <a:ext uri="{FF2B5EF4-FFF2-40B4-BE49-F238E27FC236}">
                <a16:creationId xmlns:a16="http://schemas.microsoft.com/office/drawing/2014/main" id="{A693649F-8F91-440B-B63E-A7A1558D473A}"/>
              </a:ext>
            </a:extLst>
          </p:cNvPr>
          <p:cNvPicPr>
            <a:picLocks noChangeAspect="1"/>
          </p:cNvPicPr>
          <p:nvPr/>
        </p:nvPicPr>
        <p:blipFill>
          <a:blip r:embed="rId6"/>
          <a:stretch>
            <a:fillRect/>
          </a:stretch>
        </p:blipFill>
        <p:spPr>
          <a:xfrm>
            <a:off x="6381051" y="1764508"/>
            <a:ext cx="5637314" cy="2974051"/>
          </a:xfrm>
          <a:prstGeom prst="rect">
            <a:avLst/>
          </a:prstGeom>
          <a:ln>
            <a:solidFill>
              <a:schemeClr val="accent1"/>
            </a:solidFill>
          </a:ln>
        </p:spPr>
      </p:pic>
      <p:pic>
        <p:nvPicPr>
          <p:cNvPr id="7" name="Picture 6">
            <a:extLst>
              <a:ext uri="{FF2B5EF4-FFF2-40B4-BE49-F238E27FC236}">
                <a16:creationId xmlns:a16="http://schemas.microsoft.com/office/drawing/2014/main" id="{119D3824-4DB3-4915-9951-40741C7C1D85}"/>
              </a:ext>
            </a:extLst>
          </p:cNvPr>
          <p:cNvPicPr>
            <a:picLocks noChangeAspect="1"/>
          </p:cNvPicPr>
          <p:nvPr/>
        </p:nvPicPr>
        <p:blipFill>
          <a:blip r:embed="rId7"/>
          <a:stretch>
            <a:fillRect/>
          </a:stretch>
        </p:blipFill>
        <p:spPr>
          <a:xfrm>
            <a:off x="6183293" y="1340885"/>
            <a:ext cx="5941058" cy="4176230"/>
          </a:xfrm>
          <a:prstGeom prst="rect">
            <a:avLst/>
          </a:prstGeom>
        </p:spPr>
      </p:pic>
    </p:spTree>
    <p:extLst>
      <p:ext uri="{BB962C8B-B14F-4D97-AF65-F5344CB8AC3E}">
        <p14:creationId xmlns:p14="http://schemas.microsoft.com/office/powerpoint/2010/main" val="172470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dirty="0"/>
              <a:t>Publish/Manage Paginated Reports</a:t>
            </a:r>
            <a:endParaRPr lang="en-US" dirty="0"/>
          </a:p>
        </p:txBody>
      </p:sp>
    </p:spTree>
    <p:extLst>
      <p:ext uri="{BB962C8B-B14F-4D97-AF65-F5344CB8AC3E}">
        <p14:creationId xmlns:p14="http://schemas.microsoft.com/office/powerpoint/2010/main" val="307214007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4461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Drilldown….  Import, DirectQuery, Connect live</a:t>
            </a:r>
          </a:p>
        </p:txBody>
      </p:sp>
      <p:sp>
        <p:nvSpPr>
          <p:cNvPr id="3" name="Text Placeholder 2"/>
          <p:cNvSpPr txBox="1">
            <a:spLocks/>
          </p:cNvSpPr>
          <p:nvPr/>
        </p:nvSpPr>
        <p:spPr>
          <a:xfrm>
            <a:off x="269241" y="1365832"/>
            <a:ext cx="5521959"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Imported (cached).  The author - </a:t>
            </a:r>
          </a:p>
          <a:p>
            <a:pPr lvl="1"/>
            <a:r>
              <a:rPr lang="en-US" sz="1400" dirty="0"/>
              <a:t>Imports data and metadata from data source(s)</a:t>
            </a:r>
          </a:p>
          <a:p>
            <a:pPr lvl="2"/>
            <a:r>
              <a:rPr lang="en-US" sz="1000" dirty="0"/>
              <a:t>May also create calculated columns and measures</a:t>
            </a:r>
          </a:p>
          <a:p>
            <a:pPr lvl="1"/>
            <a:r>
              <a:rPr lang="en-US" sz="1400" dirty="0"/>
              <a:t>Defines relationships among sources</a:t>
            </a:r>
          </a:p>
          <a:p>
            <a:pPr lvl="1"/>
            <a:r>
              <a:rPr lang="en-US" sz="1400" dirty="0"/>
              <a:t>Create a report with 1 or more pages.</a:t>
            </a:r>
          </a:p>
          <a:p>
            <a:pPr lvl="1"/>
            <a:r>
              <a:rPr lang="en-US" sz="1400" dirty="0"/>
              <a:t>Imported data may be refreshed manually or, after publishing, on a schedule (up to 8x in PBI Service, 48x in PBI Premium</a:t>
            </a:r>
          </a:p>
          <a:p>
            <a:pPr lvl="2"/>
            <a:r>
              <a:rPr lang="en-US" sz="1200" dirty="0"/>
              <a:t>Premium also supports incremental refresh</a:t>
            </a:r>
          </a:p>
          <a:p>
            <a:r>
              <a:rPr lang="en-US" sz="2000" dirty="0"/>
              <a:t>Direct query.  The author - </a:t>
            </a:r>
            <a:endParaRPr lang="en-US" sz="1600" dirty="0"/>
          </a:p>
          <a:p>
            <a:pPr lvl="1"/>
            <a:r>
              <a:rPr lang="en-US" sz="1400" dirty="0"/>
              <a:t>Imports metadata from a data source</a:t>
            </a:r>
          </a:p>
          <a:p>
            <a:pPr lvl="2"/>
            <a:r>
              <a:rPr lang="en-US" sz="1200" dirty="0"/>
              <a:t>May also create calculated columns and measures*</a:t>
            </a:r>
          </a:p>
          <a:p>
            <a:pPr lvl="1"/>
            <a:r>
              <a:rPr lang="en-US" sz="1400" dirty="0"/>
              <a:t>Defines relationships among sources</a:t>
            </a:r>
          </a:p>
          <a:p>
            <a:pPr lvl="1"/>
            <a:r>
              <a:rPr lang="en-US" sz="1400" dirty="0"/>
              <a:t>Creates a report with 1 or more pages.</a:t>
            </a:r>
          </a:p>
          <a:p>
            <a:pPr lvl="1"/>
            <a:r>
              <a:rPr lang="en-US" sz="1400" dirty="0"/>
              <a:t>Every visual is rendered via a real-time query result set.  </a:t>
            </a:r>
          </a:p>
          <a:p>
            <a:pPr lvl="2"/>
            <a:r>
              <a:rPr lang="en-US" sz="1200" dirty="0"/>
              <a:t>Once published, a gateway can may be used for on-prem data source</a:t>
            </a:r>
          </a:p>
          <a:p>
            <a:r>
              <a:rPr lang="en-US" sz="2000" dirty="0"/>
              <a:t>Connect Live.  The author - </a:t>
            </a:r>
          </a:p>
          <a:p>
            <a:pPr lvl="1"/>
            <a:r>
              <a:rPr lang="en-US" sz="1400" dirty="0"/>
              <a:t>Connects to a cube/perspective (or Power BI dataset)</a:t>
            </a:r>
          </a:p>
          <a:p>
            <a:pPr lvl="1"/>
            <a:r>
              <a:rPr lang="en-US" sz="1400" dirty="0"/>
              <a:t>May also create additional measures (Tabular only)</a:t>
            </a:r>
          </a:p>
          <a:p>
            <a:pPr lvl="1"/>
            <a:endParaRPr lang="en-US" sz="1400" dirty="0"/>
          </a:p>
          <a:p>
            <a:pPr lvl="1"/>
            <a:endParaRPr lang="en-US" sz="1600" dirty="0"/>
          </a:p>
        </p:txBody>
      </p:sp>
      <p:pic>
        <p:nvPicPr>
          <p:cNvPr id="6" name="Picture 5">
            <a:extLst>
              <a:ext uri="{FF2B5EF4-FFF2-40B4-BE49-F238E27FC236}">
                <a16:creationId xmlns:a16="http://schemas.microsoft.com/office/drawing/2014/main" id="{A2DA98A8-F98E-4B69-B3A1-1A00E3FD11BA}"/>
              </a:ext>
            </a:extLst>
          </p:cNvPr>
          <p:cNvPicPr>
            <a:picLocks noChangeAspect="1"/>
          </p:cNvPicPr>
          <p:nvPr/>
        </p:nvPicPr>
        <p:blipFill>
          <a:blip r:embed="rId3"/>
          <a:stretch>
            <a:fillRect/>
          </a:stretch>
        </p:blipFill>
        <p:spPr>
          <a:xfrm>
            <a:off x="5935235" y="1418901"/>
            <a:ext cx="6067791" cy="4336578"/>
          </a:xfrm>
          <a:prstGeom prst="rect">
            <a:avLst/>
          </a:prstGeom>
        </p:spPr>
      </p:pic>
      <p:pic>
        <p:nvPicPr>
          <p:cNvPr id="8" name="Picture 7">
            <a:extLst>
              <a:ext uri="{FF2B5EF4-FFF2-40B4-BE49-F238E27FC236}">
                <a16:creationId xmlns:a16="http://schemas.microsoft.com/office/drawing/2014/main" id="{2AA397AC-C59F-4229-B623-B7CC90C85182}"/>
              </a:ext>
            </a:extLst>
          </p:cNvPr>
          <p:cNvPicPr>
            <a:picLocks noChangeAspect="1"/>
          </p:cNvPicPr>
          <p:nvPr/>
        </p:nvPicPr>
        <p:blipFill>
          <a:blip r:embed="rId4"/>
          <a:stretch>
            <a:fillRect/>
          </a:stretch>
        </p:blipFill>
        <p:spPr>
          <a:xfrm>
            <a:off x="5935235" y="1437635"/>
            <a:ext cx="6106765" cy="4356715"/>
          </a:xfrm>
          <a:prstGeom prst="rect">
            <a:avLst/>
          </a:prstGeom>
        </p:spPr>
      </p:pic>
      <p:pic>
        <p:nvPicPr>
          <p:cNvPr id="7" name="Picture 6">
            <a:extLst>
              <a:ext uri="{FF2B5EF4-FFF2-40B4-BE49-F238E27FC236}">
                <a16:creationId xmlns:a16="http://schemas.microsoft.com/office/drawing/2014/main" id="{90E37498-0716-440A-AE63-158FA3F62ABA}"/>
              </a:ext>
            </a:extLst>
          </p:cNvPr>
          <p:cNvPicPr>
            <a:picLocks noChangeAspect="1"/>
          </p:cNvPicPr>
          <p:nvPr/>
        </p:nvPicPr>
        <p:blipFill>
          <a:blip r:embed="rId5"/>
          <a:stretch>
            <a:fillRect/>
          </a:stretch>
        </p:blipFill>
        <p:spPr>
          <a:xfrm>
            <a:off x="5940401" y="1438790"/>
            <a:ext cx="6090084" cy="4356715"/>
          </a:xfrm>
          <a:prstGeom prst="rect">
            <a:avLst/>
          </a:prstGeom>
        </p:spPr>
      </p:pic>
      <p:pic>
        <p:nvPicPr>
          <p:cNvPr id="9" name="Picture 8">
            <a:extLst>
              <a:ext uri="{FF2B5EF4-FFF2-40B4-BE49-F238E27FC236}">
                <a16:creationId xmlns:a16="http://schemas.microsoft.com/office/drawing/2014/main" id="{D628780A-B9A7-43F5-99C7-D1F3DD4854A6}"/>
              </a:ext>
            </a:extLst>
          </p:cNvPr>
          <p:cNvPicPr>
            <a:picLocks noChangeAspect="1"/>
          </p:cNvPicPr>
          <p:nvPr/>
        </p:nvPicPr>
        <p:blipFill>
          <a:blip r:embed="rId6"/>
          <a:stretch>
            <a:fillRect/>
          </a:stretch>
        </p:blipFill>
        <p:spPr>
          <a:xfrm>
            <a:off x="5930069" y="1448629"/>
            <a:ext cx="6067791" cy="4662895"/>
          </a:xfrm>
          <a:prstGeom prst="rect">
            <a:avLst/>
          </a:prstGeom>
        </p:spPr>
      </p:pic>
      <p:sp>
        <p:nvSpPr>
          <p:cNvPr id="10" name="Rectangle 9">
            <a:extLst>
              <a:ext uri="{FF2B5EF4-FFF2-40B4-BE49-F238E27FC236}">
                <a16:creationId xmlns:a16="http://schemas.microsoft.com/office/drawing/2014/main" id="{9AA302FB-7471-437B-B561-2D9CC0B1A5E9}"/>
              </a:ext>
            </a:extLst>
          </p:cNvPr>
          <p:cNvSpPr/>
          <p:nvPr/>
        </p:nvSpPr>
        <p:spPr>
          <a:xfrm>
            <a:off x="5445071" y="6581001"/>
            <a:ext cx="6676775" cy="276999"/>
          </a:xfrm>
          <a:prstGeom prst="rect">
            <a:avLst/>
          </a:prstGeom>
        </p:spPr>
        <p:txBody>
          <a:bodyPr wrap="square">
            <a:spAutoFit/>
          </a:bodyPr>
          <a:lstStyle/>
          <a:p>
            <a:r>
              <a:rPr lang="en-US" sz="1200" dirty="0"/>
              <a:t>*https://docs.microsoft.com/en-us/power-bi/desktop-use-directquery#limitations-of-directquery</a:t>
            </a:r>
          </a:p>
        </p:txBody>
      </p:sp>
    </p:spTree>
    <p:extLst>
      <p:ext uri="{BB962C8B-B14F-4D97-AF65-F5344CB8AC3E}">
        <p14:creationId xmlns:p14="http://schemas.microsoft.com/office/powerpoint/2010/main" val="531803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Query</a:t>
            </a:r>
            <a:br>
              <a:rPr lang="en-US" dirty="0"/>
            </a:br>
            <a:r>
              <a:rPr lang="en-US" sz="3200" dirty="0">
                <a:solidFill>
                  <a:schemeClr val="tx1"/>
                </a:solidFill>
              </a:rPr>
              <a:t>The Basics</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What is it?</a:t>
            </a:r>
          </a:p>
          <a:p>
            <a:pPr lvl="1"/>
            <a:r>
              <a:rPr lang="en-US" sz="1400" dirty="0"/>
              <a:t>A “data connectivity and data preparation technology that enables end users to seamlessly import and reshape data from within a wide range of Microsoft products, including Excel, Power BI, Analysis Services, Common Data Service, and more.”</a:t>
            </a:r>
          </a:p>
          <a:p>
            <a:r>
              <a:rPr lang="en-US" sz="1800" dirty="0"/>
              <a:t>Originally released as a free add-in for Excel 2010/2013, Power Query is now a native feature within Excel 2016+</a:t>
            </a:r>
          </a:p>
          <a:p>
            <a:pPr lvl="1"/>
            <a:r>
              <a:rPr lang="en-US" sz="1200" dirty="0"/>
              <a:t>Shows up in the Data Ribbon (Get &amp; Transform Data)</a:t>
            </a:r>
          </a:p>
          <a:p>
            <a:r>
              <a:rPr lang="en-US" sz="1800" dirty="0"/>
              <a:t>Supports Multiple Data Sources</a:t>
            </a:r>
          </a:p>
          <a:p>
            <a:r>
              <a:rPr lang="en-US" sz="1800" dirty="0"/>
              <a:t>Provides a graphical UI to Connect and Transform Data</a:t>
            </a:r>
          </a:p>
          <a:p>
            <a:pPr lvl="1"/>
            <a:r>
              <a:rPr lang="en-US" sz="1200" dirty="0"/>
              <a:t>Familiar Office Ribbon</a:t>
            </a:r>
          </a:p>
          <a:p>
            <a:r>
              <a:rPr lang="en-US" sz="1800" dirty="0"/>
              <a:t>Every “Step” in a Query is part of a script</a:t>
            </a:r>
          </a:p>
          <a:p>
            <a:pPr lvl="1"/>
            <a:r>
              <a:rPr lang="en-US" sz="1200" dirty="0"/>
              <a:t>Viewable from the Advanced Editor</a:t>
            </a:r>
          </a:p>
          <a:p>
            <a:pPr lvl="1"/>
            <a:r>
              <a:rPr lang="en-US" sz="1200" dirty="0"/>
              <a:t>Informally called “M” (James Bond?)</a:t>
            </a:r>
          </a:p>
          <a:p>
            <a:pPr lvl="1"/>
            <a:r>
              <a:rPr lang="en-US" sz="1200" dirty="0"/>
              <a:t>Script can be re-run / scheduled for subsequent data refreshes</a:t>
            </a:r>
          </a:p>
          <a:p>
            <a:r>
              <a:rPr lang="en-US" sz="1800" dirty="0"/>
              <a:t>Query Results are stored in a worksheet</a:t>
            </a:r>
          </a:p>
          <a:p>
            <a:pPr lvl="1"/>
            <a:r>
              <a:rPr lang="en-US" sz="1200" dirty="0"/>
              <a:t>Load to Data Model for &gt;1 million rows</a:t>
            </a:r>
          </a:p>
          <a:p>
            <a:pPr lvl="1"/>
            <a:r>
              <a:rPr lang="en-US" sz="1200" dirty="0"/>
              <a:t>Other tools (e.g., PBI) load to a different destination</a:t>
            </a:r>
          </a:p>
        </p:txBody>
      </p:sp>
      <p:sp>
        <p:nvSpPr>
          <p:cNvPr id="4" name="Rectangle 3"/>
          <p:cNvSpPr/>
          <p:nvPr/>
        </p:nvSpPr>
        <p:spPr>
          <a:xfrm>
            <a:off x="404191" y="6508171"/>
            <a:ext cx="11612218" cy="338554"/>
          </a:xfrm>
          <a:prstGeom prst="rect">
            <a:avLst/>
          </a:prstGeom>
        </p:spPr>
        <p:txBody>
          <a:bodyPr wrap="square">
            <a:spAutoFit/>
          </a:bodyPr>
          <a:lstStyle/>
          <a:p>
            <a:r>
              <a:rPr lang="en-US" sz="1600" dirty="0">
                <a:hlinkClick r:id="rId3"/>
              </a:rPr>
              <a:t>https://docs.microsoft.com/en-us/power-query</a:t>
            </a:r>
            <a:endParaRPr lang="en-US" sz="1600" dirty="0"/>
          </a:p>
        </p:txBody>
      </p:sp>
      <p:pic>
        <p:nvPicPr>
          <p:cNvPr id="10" name="Picture 9">
            <a:extLst>
              <a:ext uri="{FF2B5EF4-FFF2-40B4-BE49-F238E27FC236}">
                <a16:creationId xmlns:a16="http://schemas.microsoft.com/office/drawing/2014/main" id="{8374BDA4-21D8-4413-9981-F97652374931}"/>
              </a:ext>
            </a:extLst>
          </p:cNvPr>
          <p:cNvPicPr>
            <a:picLocks noChangeAspect="1"/>
          </p:cNvPicPr>
          <p:nvPr/>
        </p:nvPicPr>
        <p:blipFill>
          <a:blip r:embed="rId4"/>
          <a:stretch>
            <a:fillRect/>
          </a:stretch>
        </p:blipFill>
        <p:spPr>
          <a:xfrm>
            <a:off x="6291649" y="1813766"/>
            <a:ext cx="5704703" cy="3629534"/>
          </a:xfrm>
          <a:prstGeom prst="rect">
            <a:avLst/>
          </a:prstGeom>
        </p:spPr>
      </p:pic>
      <p:pic>
        <p:nvPicPr>
          <p:cNvPr id="12" name="Picture 11">
            <a:extLst>
              <a:ext uri="{FF2B5EF4-FFF2-40B4-BE49-F238E27FC236}">
                <a16:creationId xmlns:a16="http://schemas.microsoft.com/office/drawing/2014/main" id="{22B72C12-F689-40A6-9E47-1B695944838E}"/>
              </a:ext>
            </a:extLst>
          </p:cNvPr>
          <p:cNvPicPr>
            <a:picLocks noChangeAspect="1"/>
          </p:cNvPicPr>
          <p:nvPr/>
        </p:nvPicPr>
        <p:blipFill>
          <a:blip r:embed="rId5"/>
          <a:stretch>
            <a:fillRect/>
          </a:stretch>
        </p:blipFill>
        <p:spPr>
          <a:xfrm>
            <a:off x="6291649" y="1925318"/>
            <a:ext cx="5704703" cy="3566850"/>
          </a:xfrm>
          <a:prstGeom prst="rect">
            <a:avLst/>
          </a:prstGeom>
        </p:spPr>
      </p:pic>
      <p:pic>
        <p:nvPicPr>
          <p:cNvPr id="16" name="Picture 15">
            <a:extLst>
              <a:ext uri="{FF2B5EF4-FFF2-40B4-BE49-F238E27FC236}">
                <a16:creationId xmlns:a16="http://schemas.microsoft.com/office/drawing/2014/main" id="{322FF72D-675D-4B65-8E5B-93C7F032C680}"/>
              </a:ext>
            </a:extLst>
          </p:cNvPr>
          <p:cNvPicPr>
            <a:picLocks noChangeAspect="1"/>
          </p:cNvPicPr>
          <p:nvPr/>
        </p:nvPicPr>
        <p:blipFill>
          <a:blip r:embed="rId6"/>
          <a:stretch>
            <a:fillRect/>
          </a:stretch>
        </p:blipFill>
        <p:spPr>
          <a:xfrm>
            <a:off x="6311706" y="1813766"/>
            <a:ext cx="5846004" cy="2167181"/>
          </a:xfrm>
          <a:prstGeom prst="rect">
            <a:avLst/>
          </a:prstGeom>
        </p:spPr>
      </p:pic>
      <p:pic>
        <p:nvPicPr>
          <p:cNvPr id="18" name="Picture 17">
            <a:extLst>
              <a:ext uri="{FF2B5EF4-FFF2-40B4-BE49-F238E27FC236}">
                <a16:creationId xmlns:a16="http://schemas.microsoft.com/office/drawing/2014/main" id="{4D9223C4-113F-41AD-A32D-D5BB323CB86F}"/>
              </a:ext>
            </a:extLst>
          </p:cNvPr>
          <p:cNvPicPr>
            <a:picLocks noChangeAspect="1"/>
          </p:cNvPicPr>
          <p:nvPr/>
        </p:nvPicPr>
        <p:blipFill>
          <a:blip r:embed="rId7"/>
          <a:stretch>
            <a:fillRect/>
          </a:stretch>
        </p:blipFill>
        <p:spPr>
          <a:xfrm>
            <a:off x="6311706" y="1813766"/>
            <a:ext cx="5850190" cy="3458030"/>
          </a:xfrm>
          <a:prstGeom prst="rect">
            <a:avLst/>
          </a:prstGeom>
        </p:spPr>
      </p:pic>
    </p:spTree>
    <p:extLst>
      <p:ext uri="{BB962C8B-B14F-4D97-AF65-F5344CB8AC3E}">
        <p14:creationId xmlns:p14="http://schemas.microsoft.com/office/powerpoint/2010/main" val="301990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52" y="2791224"/>
            <a:ext cx="11653523" cy="1910075"/>
          </a:xfrm>
        </p:spPr>
        <p:txBody>
          <a:bodyPr/>
          <a:lstStyle/>
          <a:p>
            <a:r>
              <a:rPr lang="en-US" dirty="0"/>
              <a:t>DEMO</a:t>
            </a:r>
            <a:br>
              <a:rPr lang="en-US" dirty="0"/>
            </a:br>
            <a:r>
              <a:rPr lang="en-US" sz="5400" i="1" dirty="0"/>
              <a:t>Power Query</a:t>
            </a:r>
            <a:endParaRPr lang="en-US" i="1" dirty="0"/>
          </a:p>
        </p:txBody>
      </p:sp>
      <p:pic>
        <p:nvPicPr>
          <p:cNvPr id="4" name="Picture 3">
            <a:extLst>
              <a:ext uri="{FF2B5EF4-FFF2-40B4-BE49-F238E27FC236}">
                <a16:creationId xmlns:a16="http://schemas.microsoft.com/office/drawing/2014/main" id="{89886C28-B4F6-434E-B072-962E4A0ABAFC}"/>
              </a:ext>
            </a:extLst>
          </p:cNvPr>
          <p:cNvPicPr>
            <a:picLocks noChangeAspect="1"/>
          </p:cNvPicPr>
          <p:nvPr/>
        </p:nvPicPr>
        <p:blipFill>
          <a:blip r:embed="rId3"/>
          <a:stretch>
            <a:fillRect/>
          </a:stretch>
        </p:blipFill>
        <p:spPr>
          <a:xfrm>
            <a:off x="4879910" y="1501208"/>
            <a:ext cx="5822354" cy="4844577"/>
          </a:xfrm>
          <a:prstGeom prst="rect">
            <a:avLst/>
          </a:prstGeom>
        </p:spPr>
      </p:pic>
      <p:pic>
        <p:nvPicPr>
          <p:cNvPr id="6" name="Picture 5">
            <a:extLst>
              <a:ext uri="{FF2B5EF4-FFF2-40B4-BE49-F238E27FC236}">
                <a16:creationId xmlns:a16="http://schemas.microsoft.com/office/drawing/2014/main" id="{CE1F672C-ABAE-424A-B50D-31F0984F3B5D}"/>
              </a:ext>
            </a:extLst>
          </p:cNvPr>
          <p:cNvPicPr>
            <a:picLocks noChangeAspect="1"/>
          </p:cNvPicPr>
          <p:nvPr/>
        </p:nvPicPr>
        <p:blipFill>
          <a:blip r:embed="rId4"/>
          <a:stretch>
            <a:fillRect/>
          </a:stretch>
        </p:blipFill>
        <p:spPr>
          <a:xfrm>
            <a:off x="5831866" y="1976824"/>
            <a:ext cx="3918441" cy="3893343"/>
          </a:xfrm>
          <a:prstGeom prst="rect">
            <a:avLst/>
          </a:prstGeom>
        </p:spPr>
      </p:pic>
    </p:spTree>
    <p:extLst>
      <p:ext uri="{BB962C8B-B14F-4D97-AF65-F5344CB8AC3E}">
        <p14:creationId xmlns:p14="http://schemas.microsoft.com/office/powerpoint/2010/main" val="2670240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Query</a:t>
            </a:r>
            <a:br>
              <a:rPr lang="en-US" dirty="0"/>
            </a:br>
            <a:r>
              <a:rPr lang="en-US" sz="3200" dirty="0">
                <a:solidFill>
                  <a:schemeClr val="tx1"/>
                </a:solidFill>
              </a:rPr>
              <a:t>Fun Stuff (time permitting)</a:t>
            </a:r>
          </a:p>
        </p:txBody>
      </p:sp>
      <p:sp>
        <p:nvSpPr>
          <p:cNvPr id="3" name="Text Placeholder 2"/>
          <p:cNvSpPr txBox="1">
            <a:spLocks/>
          </p:cNvSpPr>
          <p:nvPr/>
        </p:nvSpPr>
        <p:spPr>
          <a:xfrm>
            <a:off x="269242" y="1365832"/>
            <a:ext cx="6002350" cy="523023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Query Reusability</a:t>
            </a:r>
          </a:p>
          <a:p>
            <a:pPr lvl="1"/>
            <a:r>
              <a:rPr lang="en-US" sz="1400" dirty="0"/>
              <a:t>E.g., From Excel to PBI Desktop</a:t>
            </a:r>
          </a:p>
          <a:p>
            <a:pPr lvl="1"/>
            <a:r>
              <a:rPr lang="en-US" sz="1400" dirty="0"/>
              <a:t>Note – could also Import the Excel workbook….</a:t>
            </a:r>
          </a:p>
          <a:p>
            <a:r>
              <a:rPr lang="en-US" sz="1800" dirty="0"/>
              <a:t>Millions of Rows (in Excel?)</a:t>
            </a:r>
          </a:p>
          <a:p>
            <a:r>
              <a:rPr lang="en-US" sz="1800" dirty="0"/>
              <a:t>Parameters</a:t>
            </a:r>
          </a:p>
          <a:p>
            <a:pPr lvl="1"/>
            <a:r>
              <a:rPr lang="en-US" sz="1400" dirty="0"/>
              <a:t>And how to feed from Excel worksheet….</a:t>
            </a:r>
          </a:p>
          <a:p>
            <a:r>
              <a:rPr lang="en-US" sz="1800" dirty="0"/>
              <a:t>Date Filters</a:t>
            </a:r>
          </a:p>
          <a:p>
            <a:r>
              <a:rPr lang="en-US" sz="1800" dirty="0"/>
              <a:t>Loading from a Folder</a:t>
            </a:r>
          </a:p>
          <a:p>
            <a:r>
              <a:rPr lang="en-US" sz="1800" dirty="0"/>
              <a:t>Unpivot</a:t>
            </a:r>
          </a:p>
          <a:p>
            <a:r>
              <a:rPr lang="en-US" sz="1800" dirty="0"/>
              <a:t>Data Source </a:t>
            </a:r>
            <a:r>
              <a:rPr lang="en-US" sz="1800" dirty="0" err="1"/>
              <a:t>Mngmt</a:t>
            </a:r>
            <a:endParaRPr lang="en-US" sz="1800" dirty="0"/>
          </a:p>
          <a:p>
            <a:r>
              <a:rPr lang="en-US" sz="1800" dirty="0"/>
              <a:t>Functions</a:t>
            </a:r>
            <a:endParaRPr lang="en-US" sz="1200" dirty="0"/>
          </a:p>
        </p:txBody>
      </p:sp>
      <p:sp>
        <p:nvSpPr>
          <p:cNvPr id="4" name="Rectangle 3"/>
          <p:cNvSpPr/>
          <p:nvPr/>
        </p:nvSpPr>
        <p:spPr>
          <a:xfrm>
            <a:off x="404191" y="6508171"/>
            <a:ext cx="11612218" cy="338554"/>
          </a:xfrm>
          <a:prstGeom prst="rect">
            <a:avLst/>
          </a:prstGeom>
        </p:spPr>
        <p:txBody>
          <a:bodyPr wrap="square">
            <a:spAutoFit/>
          </a:bodyPr>
          <a:lstStyle/>
          <a:p>
            <a:r>
              <a:rPr lang="en-US" sz="1600" dirty="0">
                <a:hlinkClick r:id="rId3"/>
              </a:rPr>
              <a:t>https://docs.microsoft.com/en-us/power-query</a:t>
            </a:r>
            <a:endParaRPr lang="en-US" sz="1600" dirty="0"/>
          </a:p>
        </p:txBody>
      </p:sp>
    </p:spTree>
    <p:extLst>
      <p:ext uri="{BB962C8B-B14F-4D97-AF65-F5344CB8AC3E}">
        <p14:creationId xmlns:p14="http://schemas.microsoft.com/office/powerpoint/2010/main" val="404376590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 name="21 INE 1"/>
          <p:cNvSpPr/>
          <p:nvPr/>
        </p:nvSpPr>
        <p:spPr bwMode="auto">
          <a:xfrm>
            <a:off x="3638550" y="3170681"/>
            <a:ext cx="1018335"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chemeClr val="accent2"/>
            </a:solidFill>
            <a:prstDash val="solid"/>
            <a:headEnd type="none" w="med" len="med"/>
            <a:tailEnd type="none" w="med" len="med"/>
          </a:ln>
          <a:effectLst/>
        </p:spPr>
        <p:txBody>
          <a:bodyPr rtlCol="0" anchor="ctr"/>
          <a:lstStyle/>
          <a:p>
            <a:pPr algn="ctr" defTabSz="914367"/>
            <a:endParaRPr lang="en-US" sz="1696" kern="0" dirty="0">
              <a:solidFill>
                <a:srgbClr val="FFFFFF"/>
              </a:solidFill>
            </a:endParaRPr>
          </a:p>
        </p:txBody>
      </p:sp>
      <p:sp>
        <p:nvSpPr>
          <p:cNvPr id="6" name="Text Placeholder 5"/>
          <p:cNvSpPr>
            <a:spLocks noGrp="1"/>
          </p:cNvSpPr>
          <p:nvPr>
            <p:ph type="body" sz="quarter" idx="10"/>
          </p:nvPr>
        </p:nvSpPr>
        <p:spPr/>
        <p:txBody>
          <a:bodyPr/>
          <a:lstStyle/>
          <a:p>
            <a:r>
              <a:rPr lang="en-US" spc="-100" dirty="0">
                <a:latin typeface="Segoe UI Light" panose="020B0502040204020203" pitchFamily="34" charset="0"/>
                <a:cs typeface="Segoe UI Light" panose="020B0502040204020203" pitchFamily="34" charset="0"/>
              </a:rPr>
              <a:t>Azure SQL Data Warehouse</a:t>
            </a:r>
          </a:p>
        </p:txBody>
      </p:sp>
      <p:sp>
        <p:nvSpPr>
          <p:cNvPr id="7" name="Text Placeholder 6"/>
          <p:cNvSpPr>
            <a:spLocks noGrp="1"/>
          </p:cNvSpPr>
          <p:nvPr>
            <p:ph type="body" sz="quarter" idx="11"/>
          </p:nvPr>
        </p:nvSpPr>
        <p:spPr>
          <a:xfrm>
            <a:off x="0" y="1243013"/>
            <a:ext cx="12192000" cy="1689029"/>
          </a:xfrm>
        </p:spPr>
        <p:txBody>
          <a:bodyPr>
            <a:normAutofit/>
          </a:bodyPr>
          <a:lstStyle/>
          <a:p>
            <a:r>
              <a:rPr lang="en-US" sz="2200" dirty="0">
                <a:solidFill>
                  <a:srgbClr val="BA141A"/>
                </a:solidFill>
              </a:rPr>
              <a:t>A cloud-based Enterprise Data Warehouse (EDW) that leverages Massively Parallel Processing (MPP) to quickly run complex queries across petabytes of data. Use SQL Data Warehouse as a key component of a big data solution. Import big data into SQL Data Warehouse with simple </a:t>
            </a:r>
            <a:r>
              <a:rPr lang="en-US" sz="2200" dirty="0" err="1">
                <a:solidFill>
                  <a:srgbClr val="BA141A"/>
                </a:solidFill>
              </a:rPr>
              <a:t>PolyBase</a:t>
            </a:r>
            <a:r>
              <a:rPr lang="en-US" sz="2200" dirty="0">
                <a:solidFill>
                  <a:srgbClr val="BA141A"/>
                </a:solidFill>
              </a:rPr>
              <a:t> T-SQL queries, and then use the power of MPP to run high-performance analytics.</a:t>
            </a:r>
          </a:p>
        </p:txBody>
      </p:sp>
      <p:grpSp>
        <p:nvGrpSpPr>
          <p:cNvPr id="249" name="1 GEAR"/>
          <p:cNvGrpSpPr/>
          <p:nvPr/>
        </p:nvGrpSpPr>
        <p:grpSpPr>
          <a:xfrm>
            <a:off x="3853028" y="2961285"/>
            <a:ext cx="676257" cy="704819"/>
            <a:chOff x="3427632" y="3858620"/>
            <a:chExt cx="676353" cy="704919"/>
          </a:xfrm>
        </p:grpSpPr>
        <p:sp>
          <p:nvSpPr>
            <p:cNvPr id="238" name="Oval 23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21" name="Group 220"/>
            <p:cNvGrpSpPr/>
            <p:nvPr/>
          </p:nvGrpSpPr>
          <p:grpSpPr>
            <a:xfrm>
              <a:off x="3427632" y="3858620"/>
              <a:ext cx="676353" cy="704919"/>
              <a:chOff x="14154282" y="2732561"/>
              <a:chExt cx="1671361" cy="1714515"/>
            </a:xfrm>
          </p:grpSpPr>
          <p:sp>
            <p:nvSpPr>
              <p:cNvPr id="222" name="Freeform 221"/>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23" name="Oval 222"/>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grpSp>
        <p:nvGrpSpPr>
          <p:cNvPr id="19" name="Group 18"/>
          <p:cNvGrpSpPr/>
          <p:nvPr/>
        </p:nvGrpSpPr>
        <p:grpSpPr>
          <a:xfrm>
            <a:off x="4320433" y="3873954"/>
            <a:ext cx="3976506" cy="2804036"/>
            <a:chOff x="4218567" y="3446573"/>
            <a:chExt cx="3977070" cy="2804434"/>
          </a:xfrm>
        </p:grpSpPr>
        <p:grpSp>
          <p:nvGrpSpPr>
            <p:cNvPr id="5" name="Group 4"/>
            <p:cNvGrpSpPr/>
            <p:nvPr/>
          </p:nvGrpSpPr>
          <p:grpSpPr>
            <a:xfrm>
              <a:off x="5461371" y="4792127"/>
              <a:ext cx="2373722" cy="1458880"/>
              <a:chOff x="2091702" y="1130273"/>
              <a:chExt cx="1816694" cy="1116533"/>
            </a:xfrm>
          </p:grpSpPr>
          <p:sp>
            <p:nvSpPr>
              <p:cNvPr id="65" name="Freeform 64"/>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SaaS</a:t>
                </a:r>
              </a:p>
            </p:txBody>
          </p:sp>
          <p:sp>
            <p:nvSpPr>
              <p:cNvPr id="129" name="Freeform 128"/>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130" name="Freeform 129"/>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131" name="Freeform 130"/>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132" name="Freeform 131"/>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Public</a:t>
                </a:r>
              </a:p>
              <a:p>
                <a:pPr algn="ctr" defTabSz="506845">
                  <a:lnSpc>
                    <a:spcPct val="80000"/>
                  </a:lnSpc>
                  <a:defRPr/>
                </a:pPr>
                <a:r>
                  <a:rPr lang="en-US" sz="998" kern="0" dirty="0">
                    <a:solidFill>
                      <a:srgbClr val="FFFFFF"/>
                    </a:solidFill>
                    <a:latin typeface="Segoe Light"/>
                  </a:rPr>
                  <a:t>cloud</a:t>
                </a:r>
              </a:p>
            </p:txBody>
          </p:sp>
          <p:sp>
            <p:nvSpPr>
              <p:cNvPr id="133" name="Freeform 132"/>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sp>
            <p:nvSpPr>
              <p:cNvPr id="134" name="Freeform 133"/>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grpSp>
        <p:sp>
          <p:nvSpPr>
            <p:cNvPr id="14" name="TextBox 13"/>
            <p:cNvSpPr txBox="1"/>
            <p:nvPr/>
          </p:nvSpPr>
          <p:spPr>
            <a:xfrm>
              <a:off x="4218567" y="3979665"/>
              <a:ext cx="3977070" cy="127638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367">
                <a:spcAft>
                  <a:spcPts val="800"/>
                </a:spcAft>
              </a:pPr>
              <a:r>
                <a:rPr lang="en-US" dirty="0">
                  <a:solidFill>
                    <a:schemeClr val="tx1"/>
                  </a:solidFill>
                  <a:latin typeface="Segoe UI" panose="020B0502040204020203" pitchFamily="34" charset="0"/>
                  <a:cs typeface="Segoe UI" panose="020B0502040204020203" pitchFamily="34" charset="0"/>
                </a:rPr>
                <a:t>Get started in minutes</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Integrate with Azure Storage, Data Factory, Databricks, and Power BI</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Become enterprise-ready</a:t>
              </a:r>
            </a:p>
          </p:txBody>
        </p:sp>
        <p:sp>
          <p:nvSpPr>
            <p:cNvPr id="11" name="Rectangle 10"/>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Powered by the cloud</a:t>
              </a:r>
            </a:p>
          </p:txBody>
        </p:sp>
        <p:pic>
          <p:nvPicPr>
            <p:cNvPr id="265" name="Picture 26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268" name="Picture 267"/>
            <p:cNvPicPr>
              <a:picLocks noChangeAspect="1"/>
            </p:cNvPicPr>
            <p:nvPr/>
          </p:nvPicPr>
          <p:blipFill>
            <a:blip r:embed="rId4">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30" name="Group 29"/>
          <p:cNvGrpSpPr/>
          <p:nvPr/>
        </p:nvGrpSpPr>
        <p:grpSpPr>
          <a:xfrm>
            <a:off x="400050" y="2883577"/>
            <a:ext cx="3990008" cy="3780835"/>
            <a:chOff x="400050" y="2456194"/>
            <a:chExt cx="3990008" cy="3780835"/>
          </a:xfrm>
        </p:grpSpPr>
        <p:sp>
          <p:nvSpPr>
            <p:cNvPr id="10" name="Rectangle 9"/>
            <p:cNvSpPr/>
            <p:nvPr/>
          </p:nvSpPr>
          <p:spPr bwMode="auto">
            <a:xfrm>
              <a:off x="400050" y="2456194"/>
              <a:ext cx="3308425" cy="7589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Elastic scale &amp; performance</a:t>
              </a:r>
            </a:p>
          </p:txBody>
        </p:sp>
        <p:sp>
          <p:nvSpPr>
            <p:cNvPr id="13" name="TextBox 12"/>
            <p:cNvSpPr txBox="1"/>
            <p:nvPr/>
          </p:nvSpPr>
          <p:spPr>
            <a:xfrm>
              <a:off x="986001" y="4858230"/>
              <a:ext cx="3404057" cy="1378799"/>
            </a:xfrm>
            <a:prstGeom prst="rect">
              <a:avLst/>
            </a:prstGeom>
            <a:noFill/>
            <a:ln>
              <a:noFill/>
            </a:ln>
          </p:spPr>
          <p:txBody>
            <a:bodyPr wrap="square" lIns="182854" tIns="146284" rIns="182854" bIns="146284" rtlCol="0">
              <a:spAutoFit/>
            </a:bodyPr>
            <a:lstStyle/>
            <a:p>
              <a:pPr defTabSz="914367">
                <a:lnSpc>
                  <a:spcPct val="90000"/>
                </a:lnSpc>
                <a:spcAft>
                  <a:spcPts val="800"/>
                </a:spcAft>
              </a:pPr>
              <a:r>
                <a:rPr lang="en-US" sz="1400" dirty="0">
                  <a:latin typeface="Segoe UI" panose="020B0502040204020203" pitchFamily="34" charset="0"/>
                  <a:cs typeface="Segoe UI" panose="020B0502040204020203" pitchFamily="34" charset="0"/>
                </a:rPr>
                <a:t>Massively parallel processing</a:t>
              </a:r>
            </a:p>
            <a:p>
              <a:pPr defTabSz="914367">
                <a:lnSpc>
                  <a:spcPct val="90000"/>
                </a:lnSpc>
                <a:spcAft>
                  <a:spcPts val="800"/>
                </a:spcAft>
              </a:pPr>
              <a:r>
                <a:rPr lang="en-US" sz="1400" dirty="0">
                  <a:latin typeface="Segoe UI" panose="020B0502040204020203" pitchFamily="34" charset="0"/>
                  <a:cs typeface="Segoe UI" panose="020B0502040204020203" pitchFamily="34" charset="0"/>
                </a:rPr>
                <a:t>Scale to petabytes of data</a:t>
              </a:r>
            </a:p>
            <a:p>
              <a:pPr defTabSz="914367">
                <a:lnSpc>
                  <a:spcPct val="90000"/>
                </a:lnSpc>
                <a:spcAft>
                  <a:spcPts val="800"/>
                </a:spcAft>
              </a:pPr>
              <a:r>
                <a:rPr lang="en-US" sz="1400" dirty="0">
                  <a:latin typeface="Segoe UI" panose="020B0502040204020203" pitchFamily="34" charset="0"/>
                  <a:cs typeface="Segoe UI" panose="020B0502040204020203" pitchFamily="34" charset="0"/>
                </a:rPr>
                <a:t>Instant-on compute scales in seconds</a:t>
              </a:r>
            </a:p>
            <a:p>
              <a:pPr defTabSz="914367">
                <a:lnSpc>
                  <a:spcPct val="90000"/>
                </a:lnSpc>
                <a:spcAft>
                  <a:spcPts val="800"/>
                </a:spcAft>
              </a:pPr>
              <a:r>
                <a:rPr lang="en-US" sz="1400" dirty="0">
                  <a:latin typeface="Segoe UI" panose="020B0502040204020203" pitchFamily="34" charset="0"/>
                  <a:cs typeface="Segoe UI" panose="020B0502040204020203" pitchFamily="34" charset="0"/>
                </a:rPr>
                <a:t>Query relational/non-relational</a:t>
              </a:r>
            </a:p>
          </p:txBody>
        </p:sp>
        <p:grpSp>
          <p:nvGrpSpPr>
            <p:cNvPr id="224" name="Group 223"/>
            <p:cNvGrpSpPr>
              <a:grpSpLocks noChangeAspect="1"/>
            </p:cNvGrpSpPr>
            <p:nvPr/>
          </p:nvGrpSpPr>
          <p:grpSpPr>
            <a:xfrm>
              <a:off x="406528" y="3272934"/>
              <a:ext cx="1122639" cy="1928720"/>
              <a:chOff x="2084909" y="1203272"/>
              <a:chExt cx="532238" cy="914399"/>
            </a:xfrm>
            <a:solidFill>
              <a:schemeClr val="accent4"/>
            </a:solidFill>
          </p:grpSpPr>
          <p:sp>
            <p:nvSpPr>
              <p:cNvPr id="225" name="Freeform 22"/>
              <p:cNvSpPr>
                <a:spLocks/>
              </p:cNvSpPr>
              <p:nvPr/>
            </p:nvSpPr>
            <p:spPr bwMode="auto">
              <a:xfrm>
                <a:off x="2275580" y="1203272"/>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26" name="Freeform 342"/>
              <p:cNvSpPr>
                <a:spLocks/>
              </p:cNvSpPr>
              <p:nvPr/>
            </p:nvSpPr>
            <p:spPr bwMode="auto">
              <a:xfrm>
                <a:off x="2169314" y="1305716"/>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27" name="Freeform 343"/>
              <p:cNvSpPr>
                <a:spLocks noEditPoints="1"/>
              </p:cNvSpPr>
              <p:nvPr/>
            </p:nvSpPr>
            <p:spPr bwMode="auto">
              <a:xfrm>
                <a:off x="2084909" y="1408157"/>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grpSp>
        <p:grpSp>
          <p:nvGrpSpPr>
            <p:cNvPr id="228" name="Group 227"/>
            <p:cNvGrpSpPr>
              <a:grpSpLocks noChangeAspect="1"/>
            </p:cNvGrpSpPr>
            <p:nvPr/>
          </p:nvGrpSpPr>
          <p:grpSpPr>
            <a:xfrm>
              <a:off x="1682337" y="3230084"/>
              <a:ext cx="610571" cy="1014541"/>
              <a:chOff x="2066845" y="1182973"/>
              <a:chExt cx="550301" cy="914401"/>
            </a:xfrm>
            <a:solidFill>
              <a:schemeClr val="accent4"/>
            </a:solidFill>
          </p:grpSpPr>
          <p:sp>
            <p:nvSpPr>
              <p:cNvPr id="229" name="Freeform 22"/>
              <p:cNvSpPr>
                <a:spLocks/>
              </p:cNvSpPr>
              <p:nvPr/>
            </p:nvSpPr>
            <p:spPr bwMode="auto">
              <a:xfrm>
                <a:off x="2275579" y="1182973"/>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30" name="Freeform 342"/>
              <p:cNvSpPr>
                <a:spLocks/>
              </p:cNvSpPr>
              <p:nvPr/>
            </p:nvSpPr>
            <p:spPr bwMode="auto">
              <a:xfrm>
                <a:off x="2169315" y="1285417"/>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31" name="Freeform 343"/>
              <p:cNvSpPr>
                <a:spLocks noEditPoints="1"/>
              </p:cNvSpPr>
              <p:nvPr/>
            </p:nvSpPr>
            <p:spPr bwMode="auto">
              <a:xfrm>
                <a:off x="2066845" y="1387860"/>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grpSp>
        <p:sp>
          <p:nvSpPr>
            <p:cNvPr id="262" name="Freeform 261"/>
            <p:cNvSpPr/>
            <p:nvPr/>
          </p:nvSpPr>
          <p:spPr bwMode="auto">
            <a:xfrm rot="7010332">
              <a:off x="570803" y="462086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Freeform 262"/>
            <p:cNvSpPr/>
            <p:nvPr/>
          </p:nvSpPr>
          <p:spPr bwMode="auto">
            <a:xfrm rot="7010332">
              <a:off x="1764702" y="3956526"/>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2" name="Group 201"/>
            <p:cNvGrpSpPr>
              <a:grpSpLocks noChangeAspect="1"/>
            </p:cNvGrpSpPr>
            <p:nvPr/>
          </p:nvGrpSpPr>
          <p:grpSpPr>
            <a:xfrm>
              <a:off x="2471680" y="3361189"/>
              <a:ext cx="395451" cy="369245"/>
              <a:chOff x="-5364163" y="-2738437"/>
              <a:chExt cx="4327525" cy="4054475"/>
            </a:xfrm>
            <a:solidFill>
              <a:schemeClr val="accent4"/>
            </a:solidFill>
          </p:grpSpPr>
          <p:sp>
            <p:nvSpPr>
              <p:cNvPr id="203"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4"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5"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6"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7"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8"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09"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1"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2"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3"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4"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5"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6"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17"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grpSp>
        <p:grpSp>
          <p:nvGrpSpPr>
            <p:cNvPr id="18" name="Group 17"/>
            <p:cNvGrpSpPr/>
            <p:nvPr/>
          </p:nvGrpSpPr>
          <p:grpSpPr>
            <a:xfrm>
              <a:off x="1860620" y="4256425"/>
              <a:ext cx="830935" cy="560216"/>
              <a:chOff x="1758405" y="4256542"/>
              <a:chExt cx="831053" cy="560295"/>
            </a:xfrm>
          </p:grpSpPr>
          <p:sp>
            <p:nvSpPr>
              <p:cNvPr id="9" name="Flowchart: Magnetic Disk 8"/>
              <p:cNvSpPr/>
              <p:nvPr/>
            </p:nvSpPr>
            <p:spPr bwMode="auto">
              <a:xfrm>
                <a:off x="1758405" y="4256542"/>
                <a:ext cx="381046" cy="560295"/>
              </a:xfrm>
              <a:prstGeom prst="flowChartMagneticDisk">
                <a:avLst/>
              </a:pr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6" name="Oval 15"/>
              <p:cNvSpPr/>
              <p:nvPr/>
            </p:nvSpPr>
            <p:spPr bwMode="auto">
              <a:xfrm>
                <a:off x="1793848" y="428024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9" name="Flowchart: Magnetic Disk 188"/>
              <p:cNvSpPr/>
              <p:nvPr/>
            </p:nvSpPr>
            <p:spPr bwMode="auto">
              <a:xfrm>
                <a:off x="2208412" y="4256542"/>
                <a:ext cx="381046" cy="560295"/>
              </a:xfrm>
              <a:prstGeom prst="flowChartMagneticDisk">
                <a:avLst/>
              </a:prstGeom>
              <a:solidFill>
                <a:schemeClr val="accent2"/>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90" name="Oval 189"/>
              <p:cNvSpPr/>
              <p:nvPr/>
            </p:nvSpPr>
            <p:spPr bwMode="auto">
              <a:xfrm>
                <a:off x="2246461" y="428024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p:cNvSpPr txBox="1"/>
          <p:nvPr/>
        </p:nvSpPr>
        <p:spPr>
          <a:xfrm>
            <a:off x="-101334" y="-2116112"/>
            <a:ext cx="7109879" cy="815608"/>
          </a:xfrm>
          <a:prstGeom prst="rect">
            <a:avLst/>
          </a:prstGeom>
          <a:noFill/>
        </p:spPr>
        <p:txBody>
          <a:bodyPr wrap="square" lIns="457200" tIns="91440" rtlCol="0">
            <a:spAutoFit/>
          </a:bodyPr>
          <a:lstStyle/>
          <a:p>
            <a:r>
              <a:rPr lang="en-US" sz="4400" spc="-100" dirty="0">
                <a:latin typeface="Segoe UI Light" panose="020B0502040204020203" pitchFamily="34" charset="0"/>
                <a:cs typeface="Segoe UI Light" panose="020B0502040204020203" pitchFamily="34" charset="0"/>
              </a:rPr>
              <a:t>Azure SQL Data Warehouse</a:t>
            </a:r>
          </a:p>
        </p:txBody>
      </p:sp>
      <p:grpSp>
        <p:nvGrpSpPr>
          <p:cNvPr id="31" name="Group 30"/>
          <p:cNvGrpSpPr/>
          <p:nvPr/>
        </p:nvGrpSpPr>
        <p:grpSpPr>
          <a:xfrm>
            <a:off x="7334005" y="2883577"/>
            <a:ext cx="4903614" cy="3733331"/>
            <a:chOff x="7334005" y="2456194"/>
            <a:chExt cx="4903614" cy="3733331"/>
          </a:xfrm>
        </p:grpSpPr>
        <p:cxnSp>
          <p:nvCxnSpPr>
            <p:cNvPr id="23" name="Straight Connector 22"/>
            <p:cNvCxnSpPr/>
            <p:nvPr/>
          </p:nvCxnSpPr>
          <p:spPr>
            <a:xfrm>
              <a:off x="10298209" y="3931425"/>
              <a:ext cx="657378" cy="123657"/>
            </a:xfrm>
            <a:prstGeom prst="line">
              <a:avLst/>
            </a:prstGeom>
            <a:ln w="19050" cap="rnd">
              <a:solidFill>
                <a:srgbClr val="0072C6"/>
              </a:solidFill>
              <a:prstDash val="sysDot"/>
              <a:roun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0647459" y="3601225"/>
              <a:ext cx="271811" cy="359114"/>
            </a:xfrm>
            <a:prstGeom prst="line">
              <a:avLst/>
            </a:prstGeom>
            <a:ln w="19050" cap="rnd">
              <a:solidFill>
                <a:srgbClr val="0072C6"/>
              </a:solidFill>
              <a:prstDash val="sysDot"/>
              <a:round/>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74" idx="4"/>
            </p:cNvCxnSpPr>
            <p:nvPr/>
          </p:nvCxnSpPr>
          <p:spPr>
            <a:xfrm>
              <a:off x="10961481" y="3565465"/>
              <a:ext cx="45689" cy="452181"/>
            </a:xfrm>
            <a:prstGeom prst="line">
              <a:avLst/>
            </a:prstGeom>
            <a:ln w="19050" cap="rnd">
              <a:solidFill>
                <a:srgbClr val="0072C6"/>
              </a:solidFill>
              <a:prstDash val="sysDot"/>
              <a:round/>
            </a:ln>
          </p:spPr>
          <p:style>
            <a:lnRef idx="1">
              <a:schemeClr val="accent1"/>
            </a:lnRef>
            <a:fillRef idx="0">
              <a:schemeClr val="accent1"/>
            </a:fillRef>
            <a:effectRef idx="0">
              <a:schemeClr val="accent1"/>
            </a:effectRef>
            <a:fontRef idx="minor">
              <a:schemeClr val="tx1"/>
            </a:fontRef>
          </p:style>
        </p:cxnSp>
        <p:sp>
          <p:nvSpPr>
            <p:cNvPr id="116" name="Freeform 115"/>
            <p:cNvSpPr>
              <a:spLocks noChangeAspect="1"/>
            </p:cNvSpPr>
            <p:nvPr/>
          </p:nvSpPr>
          <p:spPr bwMode="black">
            <a:xfrm flipH="1">
              <a:off x="9427163" y="4287664"/>
              <a:ext cx="995639" cy="63898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grpSp>
          <p:nvGrpSpPr>
            <p:cNvPr id="181" name="Group 180"/>
            <p:cNvGrpSpPr/>
            <p:nvPr/>
          </p:nvGrpSpPr>
          <p:grpSpPr>
            <a:xfrm>
              <a:off x="10311126" y="3391004"/>
              <a:ext cx="1365394" cy="1875299"/>
              <a:chOff x="7324547" y="2925514"/>
              <a:chExt cx="2702882" cy="3712270"/>
            </a:xfrm>
          </p:grpSpPr>
          <p:sp>
            <p:nvSpPr>
              <p:cNvPr id="183" name="Freeform 182"/>
              <p:cNvSpPr/>
              <p:nvPr/>
            </p:nvSpPr>
            <p:spPr>
              <a:xfrm rot="19220912" flipH="1">
                <a:off x="8934276" y="2925514"/>
                <a:ext cx="1093153" cy="2800057"/>
              </a:xfrm>
              <a:custGeom>
                <a:avLst/>
                <a:gdLst>
                  <a:gd name="connsiteX0" fmla="*/ 810735 w 1093153"/>
                  <a:gd name="connsiteY0" fmla="*/ 155547 h 2800057"/>
                  <a:gd name="connsiteX1" fmla="*/ 505794 w 1093153"/>
                  <a:gd name="connsiteY1" fmla="*/ 951171 h 2800057"/>
                  <a:gd name="connsiteX2" fmla="*/ 524517 w 1093153"/>
                  <a:gd name="connsiteY2" fmla="*/ 1030725 h 2800057"/>
                  <a:gd name="connsiteX3" fmla="*/ 474619 w 1093153"/>
                  <a:gd name="connsiteY3" fmla="*/ 1030835 h 2800057"/>
                  <a:gd name="connsiteX4" fmla="*/ 190565 w 1093153"/>
                  <a:gd name="connsiteY4" fmla="*/ 1149459 h 2800057"/>
                  <a:gd name="connsiteX5" fmla="*/ 121152 w 1093153"/>
                  <a:gd name="connsiteY5" fmla="*/ 1890873 h 2800057"/>
                  <a:gd name="connsiteX6" fmla="*/ 176965 w 1093153"/>
                  <a:gd name="connsiteY6" fmla="*/ 1948713 h 2800057"/>
                  <a:gd name="connsiteX7" fmla="*/ 154483 w 1093153"/>
                  <a:gd name="connsiteY7" fmla="*/ 2066317 h 2800057"/>
                  <a:gd name="connsiteX8" fmla="*/ 305967 w 1093153"/>
                  <a:gd name="connsiteY8" fmla="*/ 2557157 h 2800057"/>
                  <a:gd name="connsiteX9" fmla="*/ 1031812 w 1093153"/>
                  <a:gd name="connsiteY9" fmla="*/ 2766828 h 2800057"/>
                  <a:gd name="connsiteX10" fmla="*/ 1047434 w 1093153"/>
                  <a:gd name="connsiteY10" fmla="*/ 2760162 h 2800057"/>
                  <a:gd name="connsiteX11" fmla="*/ 1047434 w 1093153"/>
                  <a:gd name="connsiteY11" fmla="*/ 2757022 h 2800057"/>
                  <a:gd name="connsiteX12" fmla="*/ 1093153 w 1093153"/>
                  <a:gd name="connsiteY12" fmla="*/ 2740651 h 2800057"/>
                  <a:gd name="connsiteX13" fmla="*/ 1093152 w 1093153"/>
                  <a:gd name="connsiteY13" fmla="*/ 0 h 2800057"/>
                  <a:gd name="connsiteX14" fmla="*/ 1038667 w 1093153"/>
                  <a:gd name="connsiteY14" fmla="*/ 16234 h 2800057"/>
                  <a:gd name="connsiteX15" fmla="*/ 1038667 w 1093153"/>
                  <a:gd name="connsiteY15" fmla="*/ 19347 h 2800057"/>
                  <a:gd name="connsiteX16" fmla="*/ 1034416 w 1093153"/>
                  <a:gd name="connsiteY16" fmla="*/ 20856 h 2800057"/>
                  <a:gd name="connsiteX17" fmla="*/ 810735 w 1093153"/>
                  <a:gd name="connsiteY17" fmla="*/ 155547 h 280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3153" h="2800057">
                    <a:moveTo>
                      <a:pt x="810735" y="155547"/>
                    </a:moveTo>
                    <a:cubicBezTo>
                      <a:pt x="568466" y="356335"/>
                      <a:pt x="463119" y="661062"/>
                      <a:pt x="505794" y="951171"/>
                    </a:cubicBezTo>
                    <a:lnTo>
                      <a:pt x="524517" y="1030725"/>
                    </a:lnTo>
                    <a:lnTo>
                      <a:pt x="474619" y="1030835"/>
                    </a:lnTo>
                    <a:cubicBezTo>
                      <a:pt x="373686" y="1040747"/>
                      <a:pt x="274529" y="1079870"/>
                      <a:pt x="190565" y="1149459"/>
                    </a:cubicBezTo>
                    <a:cubicBezTo>
                      <a:pt x="-33340" y="1335026"/>
                      <a:pt x="-64417" y="1666970"/>
                      <a:pt x="121152" y="1890873"/>
                    </a:cubicBezTo>
                    <a:lnTo>
                      <a:pt x="176965" y="1948713"/>
                    </a:lnTo>
                    <a:lnTo>
                      <a:pt x="154483" y="2066317"/>
                    </a:lnTo>
                    <a:cubicBezTo>
                      <a:pt x="138471" y="2237335"/>
                      <a:pt x="187701" y="2414459"/>
                      <a:pt x="305967" y="2557157"/>
                    </a:cubicBezTo>
                    <a:cubicBezTo>
                      <a:pt x="487061" y="2775663"/>
                      <a:pt x="777522" y="2850095"/>
                      <a:pt x="1031812" y="2766828"/>
                    </a:cubicBezTo>
                    <a:lnTo>
                      <a:pt x="1047434" y="2760162"/>
                    </a:lnTo>
                    <a:lnTo>
                      <a:pt x="1047434" y="2757022"/>
                    </a:lnTo>
                    <a:lnTo>
                      <a:pt x="1093153" y="2740651"/>
                    </a:lnTo>
                    <a:lnTo>
                      <a:pt x="1093152" y="0"/>
                    </a:lnTo>
                    <a:lnTo>
                      <a:pt x="1038667" y="16234"/>
                    </a:lnTo>
                    <a:lnTo>
                      <a:pt x="1038667" y="19347"/>
                    </a:lnTo>
                    <a:lnTo>
                      <a:pt x="1034416" y="20856"/>
                    </a:lnTo>
                    <a:cubicBezTo>
                      <a:pt x="955436" y="53368"/>
                      <a:pt x="879954" y="98179"/>
                      <a:pt x="810735" y="155547"/>
                    </a:cubicBezTo>
                    <a:close/>
                  </a:path>
                </a:pathLst>
              </a:custGeom>
              <a:solidFill>
                <a:srgbClr val="2EA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183"/>
              <p:cNvSpPr/>
              <p:nvPr/>
            </p:nvSpPr>
            <p:spPr>
              <a:xfrm rot="19220912" flipH="1">
                <a:off x="7324547" y="3852923"/>
                <a:ext cx="1937154" cy="2784861"/>
              </a:xfrm>
              <a:custGeom>
                <a:avLst/>
                <a:gdLst>
                  <a:gd name="connsiteX0" fmla="*/ 0 w 1937154"/>
                  <a:gd name="connsiteY0" fmla="*/ 44210 h 2784861"/>
                  <a:gd name="connsiteX1" fmla="*/ 1 w 1937154"/>
                  <a:gd name="connsiteY1" fmla="*/ 2784861 h 2784861"/>
                  <a:gd name="connsiteX2" fmla="*/ 45003 w 1937154"/>
                  <a:gd name="connsiteY2" fmla="*/ 2765657 h 2784861"/>
                  <a:gd name="connsiteX3" fmla="*/ 130127 w 1937154"/>
                  <a:gd name="connsiteY3" fmla="*/ 2708466 h 2784861"/>
                  <a:gd name="connsiteX4" fmla="*/ 132264 w 1937154"/>
                  <a:gd name="connsiteY4" fmla="*/ 2711044 h 2784861"/>
                  <a:gd name="connsiteX5" fmla="*/ 157839 w 1937154"/>
                  <a:gd name="connsiteY5" fmla="*/ 2689848 h 2784861"/>
                  <a:gd name="connsiteX6" fmla="*/ 157847 w 1937154"/>
                  <a:gd name="connsiteY6" fmla="*/ 2689842 h 2784861"/>
                  <a:gd name="connsiteX7" fmla="*/ 157854 w 1937154"/>
                  <a:gd name="connsiteY7" fmla="*/ 2689835 h 2784861"/>
                  <a:gd name="connsiteX8" fmla="*/ 1694246 w 1937154"/>
                  <a:gd name="connsiteY8" fmla="*/ 1416495 h 2784861"/>
                  <a:gd name="connsiteX9" fmla="*/ 1694254 w 1937154"/>
                  <a:gd name="connsiteY9" fmla="*/ 1416489 h 2784861"/>
                  <a:gd name="connsiteX10" fmla="*/ 1694261 w 1937154"/>
                  <a:gd name="connsiteY10" fmla="*/ 1416482 h 2784861"/>
                  <a:gd name="connsiteX11" fmla="*/ 1731547 w 1937154"/>
                  <a:gd name="connsiteY11" fmla="*/ 1385580 h 2784861"/>
                  <a:gd name="connsiteX12" fmla="*/ 1728432 w 1937154"/>
                  <a:gd name="connsiteY12" fmla="*/ 1381821 h 2784861"/>
                  <a:gd name="connsiteX13" fmla="*/ 1789698 w 1937154"/>
                  <a:gd name="connsiteY13" fmla="*/ 1319678 h 2784861"/>
                  <a:gd name="connsiteX14" fmla="*/ 1782729 w 1937154"/>
                  <a:gd name="connsiteY14" fmla="*/ 471457 h 2784861"/>
                  <a:gd name="connsiteX15" fmla="*/ 950543 w 1937154"/>
                  <a:gd name="connsiteY15" fmla="*/ 307167 h 2784861"/>
                  <a:gd name="connsiteX16" fmla="*/ 940037 w 1937154"/>
                  <a:gd name="connsiteY16" fmla="*/ 314224 h 2784861"/>
                  <a:gd name="connsiteX17" fmla="*/ 940022 w 1937154"/>
                  <a:gd name="connsiteY17" fmla="*/ 314203 h 2784861"/>
                  <a:gd name="connsiteX18" fmla="*/ 21307 w 1937154"/>
                  <a:gd name="connsiteY18" fmla="*/ 36645 h 2784861"/>
                  <a:gd name="connsiteX19" fmla="*/ 0 w 1937154"/>
                  <a:gd name="connsiteY19" fmla="*/ 44210 h 27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37154" h="2784861">
                    <a:moveTo>
                      <a:pt x="0" y="44210"/>
                    </a:moveTo>
                    <a:lnTo>
                      <a:pt x="1" y="2784861"/>
                    </a:lnTo>
                    <a:lnTo>
                      <a:pt x="45003" y="2765657"/>
                    </a:lnTo>
                    <a:lnTo>
                      <a:pt x="130127" y="2708466"/>
                    </a:lnTo>
                    <a:lnTo>
                      <a:pt x="132264" y="2711044"/>
                    </a:lnTo>
                    <a:lnTo>
                      <a:pt x="157839" y="2689848"/>
                    </a:lnTo>
                    <a:lnTo>
                      <a:pt x="157847" y="2689842"/>
                    </a:lnTo>
                    <a:lnTo>
                      <a:pt x="157854" y="2689835"/>
                    </a:lnTo>
                    <a:lnTo>
                      <a:pt x="1694246" y="1416495"/>
                    </a:lnTo>
                    <a:lnTo>
                      <a:pt x="1694254" y="1416489"/>
                    </a:lnTo>
                    <a:lnTo>
                      <a:pt x="1694261" y="1416482"/>
                    </a:lnTo>
                    <a:lnTo>
                      <a:pt x="1731547" y="1385580"/>
                    </a:lnTo>
                    <a:lnTo>
                      <a:pt x="1728432" y="1381821"/>
                    </a:lnTo>
                    <a:lnTo>
                      <a:pt x="1789698" y="1319678"/>
                    </a:lnTo>
                    <a:cubicBezTo>
                      <a:pt x="1985237" y="1076333"/>
                      <a:pt x="1989695" y="721178"/>
                      <a:pt x="1782729" y="471457"/>
                    </a:cubicBezTo>
                    <a:cubicBezTo>
                      <a:pt x="1575764" y="221736"/>
                      <a:pt x="1225954" y="160193"/>
                      <a:pt x="950543" y="307167"/>
                    </a:cubicBezTo>
                    <a:lnTo>
                      <a:pt x="940037" y="314224"/>
                    </a:lnTo>
                    <a:lnTo>
                      <a:pt x="940022" y="314203"/>
                    </a:lnTo>
                    <a:cubicBezTo>
                      <a:pt x="710549" y="37325"/>
                      <a:pt x="345322" y="-60717"/>
                      <a:pt x="21307" y="36645"/>
                    </a:cubicBezTo>
                    <a:lnTo>
                      <a:pt x="0" y="44210"/>
                    </a:lnTo>
                    <a:close/>
                  </a:path>
                </a:pathLst>
              </a:custGeom>
              <a:solidFill>
                <a:srgbClr val="209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Freeform 9"/>
            <p:cNvSpPr>
              <a:spLocks noChangeAspect="1" noEditPoints="1"/>
            </p:cNvSpPr>
            <p:nvPr/>
          </p:nvSpPr>
          <p:spPr bwMode="black">
            <a:xfrm>
              <a:off x="10600176" y="3994754"/>
              <a:ext cx="851132" cy="69012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2 LINE 2"/>
            <p:cNvSpPr/>
            <p:nvPr/>
          </p:nvSpPr>
          <p:spPr bwMode="auto">
            <a:xfrm flipH="1">
              <a:off x="73340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0070C0"/>
              </a:solidFill>
              <a:prstDash val="solid"/>
              <a:headEnd type="none" w="med" len="med"/>
              <a:tailEnd type="none" w="med" len="med"/>
            </a:ln>
            <a:effectLst/>
          </p:spPr>
          <p:txBody>
            <a:bodyPr rtlCol="0" anchor="ctr"/>
            <a:lstStyle/>
            <a:p>
              <a:pPr algn="ctr" defTabSz="914367"/>
              <a:endParaRPr lang="en-US" sz="1696" kern="0" dirty="0">
                <a:solidFill>
                  <a:srgbClr val="FFFFFF"/>
                </a:solidFill>
              </a:endParaRPr>
            </a:p>
          </p:txBody>
        </p:sp>
        <p:grpSp>
          <p:nvGrpSpPr>
            <p:cNvPr id="250" name="2 GEAR"/>
            <p:cNvGrpSpPr/>
            <p:nvPr/>
          </p:nvGrpSpPr>
          <p:grpSpPr>
            <a:xfrm>
              <a:off x="7586602" y="2469332"/>
              <a:ext cx="676257" cy="704819"/>
              <a:chOff x="3427632" y="3858620"/>
              <a:chExt cx="676353" cy="704919"/>
            </a:xfrm>
          </p:grpSpPr>
          <p:sp>
            <p:nvSpPr>
              <p:cNvPr id="251" name="Oval 250"/>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52" name="Group 251"/>
              <p:cNvGrpSpPr/>
              <p:nvPr/>
            </p:nvGrpSpPr>
            <p:grpSpPr>
              <a:xfrm>
                <a:off x="3427632" y="3858620"/>
                <a:ext cx="676353" cy="704919"/>
                <a:chOff x="14154282" y="2732561"/>
                <a:chExt cx="1671361" cy="1714515"/>
              </a:xfrm>
            </p:grpSpPr>
            <p:sp>
              <p:nvSpPr>
                <p:cNvPr id="253" name="Freeform 25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254" name="Oval 25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12" name="Rectangle 11"/>
            <p:cNvSpPr/>
            <p:nvPr/>
          </p:nvSpPr>
          <p:spPr bwMode="auto">
            <a:xfrm>
              <a:off x="8610999" y="2456194"/>
              <a:ext cx="3358746" cy="7590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Market-leading price &amp; performance</a:t>
              </a:r>
            </a:p>
          </p:txBody>
        </p:sp>
        <p:sp>
          <p:nvSpPr>
            <p:cNvPr id="15" name="TextBox 14"/>
            <p:cNvSpPr txBox="1"/>
            <p:nvPr/>
          </p:nvSpPr>
          <p:spPr>
            <a:xfrm>
              <a:off x="8557813" y="4913319"/>
              <a:ext cx="3679806" cy="1276206"/>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367">
                <a:spcAft>
                  <a:spcPts val="800"/>
                </a:spcAft>
              </a:pPr>
              <a:r>
                <a:rPr lang="en-US" dirty="0">
                  <a:solidFill>
                    <a:schemeClr val="tx1"/>
                  </a:solidFill>
                  <a:latin typeface="Segoe UI" panose="020B0502040204020203" pitchFamily="34" charset="0"/>
                  <a:cs typeface="Segoe UI" panose="020B0502040204020203" pitchFamily="34" charset="0"/>
                </a:rPr>
                <a:t>Use simple billing compute and storage</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Pay for what you need, when you need it with dynamic pause</a:t>
              </a:r>
            </a:p>
            <a:p>
              <a:pPr defTabSz="914367">
                <a:spcAft>
                  <a:spcPts val="800"/>
                </a:spcAft>
              </a:pPr>
              <a:r>
                <a:rPr lang="en-US" dirty="0">
                  <a:solidFill>
                    <a:schemeClr val="tx1"/>
                  </a:solidFill>
                  <a:latin typeface="Segoe UI" panose="020B0502040204020203" pitchFamily="34" charset="0"/>
                  <a:cs typeface="Segoe UI" panose="020B0502040204020203" pitchFamily="34" charset="0"/>
                </a:rPr>
                <a:t>Bring DW to the cloud without rewriting</a:t>
              </a:r>
            </a:p>
          </p:txBody>
        </p:sp>
        <p:grpSp>
          <p:nvGrpSpPr>
            <p:cNvPr id="161" name="Group 160"/>
            <p:cNvGrpSpPr>
              <a:grpSpLocks noChangeAspect="1"/>
            </p:cNvGrpSpPr>
            <p:nvPr/>
          </p:nvGrpSpPr>
          <p:grpSpPr>
            <a:xfrm>
              <a:off x="9829228" y="3571742"/>
              <a:ext cx="511893" cy="511895"/>
              <a:chOff x="4322558" y="-150269"/>
              <a:chExt cx="300538" cy="300538"/>
            </a:xfrm>
          </p:grpSpPr>
          <p:sp>
            <p:nvSpPr>
              <p:cNvPr id="162" name="Oval 161"/>
              <p:cNvSpPr/>
              <p:nvPr/>
            </p:nvSpPr>
            <p:spPr>
              <a:xfrm>
                <a:off x="4322558" y="-150269"/>
                <a:ext cx="300538" cy="300538"/>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nvGrpSpPr>
              <p:cNvPr id="163" name="Group 162"/>
              <p:cNvGrpSpPr>
                <a:grpSpLocks noChangeAspect="1"/>
              </p:cNvGrpSpPr>
              <p:nvPr/>
            </p:nvGrpSpPr>
            <p:grpSpPr>
              <a:xfrm>
                <a:off x="4384955" y="-98434"/>
                <a:ext cx="175744" cy="196869"/>
                <a:chOff x="-459430" y="-5122871"/>
                <a:chExt cx="1512104" cy="1693868"/>
              </a:xfrm>
            </p:grpSpPr>
            <p:sp>
              <p:nvSpPr>
                <p:cNvPr id="164" name="Freeform 163"/>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6E0F4"/>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65" name="Freeform 164"/>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72C6"/>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66" name="Freeform 165"/>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2060"/>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grpSp>
        <p:grpSp>
          <p:nvGrpSpPr>
            <p:cNvPr id="167" name="Group 166"/>
            <p:cNvGrpSpPr>
              <a:grpSpLocks noChangeAspect="1"/>
            </p:cNvGrpSpPr>
            <p:nvPr/>
          </p:nvGrpSpPr>
          <p:grpSpPr>
            <a:xfrm>
              <a:off x="10348488" y="3301741"/>
              <a:ext cx="345820" cy="345821"/>
              <a:chOff x="4322558" y="-150269"/>
              <a:chExt cx="300538" cy="300538"/>
            </a:xfrm>
          </p:grpSpPr>
          <p:sp>
            <p:nvSpPr>
              <p:cNvPr id="168" name="Oval 167"/>
              <p:cNvSpPr/>
              <p:nvPr/>
            </p:nvSpPr>
            <p:spPr>
              <a:xfrm>
                <a:off x="4322558" y="-150269"/>
                <a:ext cx="300538" cy="300538"/>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nvGrpSpPr>
              <p:cNvPr id="169" name="Group 168"/>
              <p:cNvGrpSpPr>
                <a:grpSpLocks noChangeAspect="1"/>
              </p:cNvGrpSpPr>
              <p:nvPr/>
            </p:nvGrpSpPr>
            <p:grpSpPr>
              <a:xfrm>
                <a:off x="4384955" y="-98434"/>
                <a:ext cx="175744" cy="196869"/>
                <a:chOff x="-459430" y="-5122871"/>
                <a:chExt cx="1512104" cy="1693868"/>
              </a:xfrm>
            </p:grpSpPr>
            <p:sp>
              <p:nvSpPr>
                <p:cNvPr id="170" name="Freeform 169"/>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6E0F4"/>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1" name="Freeform 170"/>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72C6"/>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2" name="Freeform 171"/>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2060"/>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grpSp>
        <p:grpSp>
          <p:nvGrpSpPr>
            <p:cNvPr id="173" name="Group 172"/>
            <p:cNvGrpSpPr>
              <a:grpSpLocks noChangeAspect="1"/>
            </p:cNvGrpSpPr>
            <p:nvPr/>
          </p:nvGrpSpPr>
          <p:grpSpPr>
            <a:xfrm>
              <a:off x="10835629" y="3313761"/>
              <a:ext cx="251704" cy="251704"/>
              <a:chOff x="4322558" y="-150269"/>
              <a:chExt cx="300538" cy="300538"/>
            </a:xfrm>
            <a:solidFill>
              <a:srgbClr val="FEBE1A"/>
            </a:solidFill>
          </p:grpSpPr>
          <p:sp>
            <p:nvSpPr>
              <p:cNvPr id="174" name="Oval 173"/>
              <p:cNvSpPr/>
              <p:nvPr/>
            </p:nvSpPr>
            <p:spPr>
              <a:xfrm>
                <a:off x="4322558" y="-150269"/>
                <a:ext cx="300538" cy="300538"/>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algn="ctr" defTabSz="506845">
                  <a:defRPr/>
                </a:pPr>
                <a:endParaRPr lang="en-US" dirty="0"/>
              </a:p>
            </p:txBody>
          </p:sp>
          <p:grpSp>
            <p:nvGrpSpPr>
              <p:cNvPr id="175" name="Group 174"/>
              <p:cNvGrpSpPr>
                <a:grpSpLocks noChangeAspect="1"/>
              </p:cNvGrpSpPr>
              <p:nvPr/>
            </p:nvGrpSpPr>
            <p:grpSpPr>
              <a:xfrm>
                <a:off x="4384955" y="-98434"/>
                <a:ext cx="175744" cy="196869"/>
                <a:chOff x="-459430" y="-5122871"/>
                <a:chExt cx="1512104" cy="1693868"/>
              </a:xfrm>
              <a:grpFill/>
            </p:grpSpPr>
            <p:sp>
              <p:nvSpPr>
                <p:cNvPr id="176" name="Freeform 17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6E0F4"/>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7" name="Freeform 17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72C6"/>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sp>
              <p:nvSpPr>
                <p:cNvPr id="178" name="Freeform 17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2060"/>
                </a:solidFill>
                <a:ln w="12700" cap="flat" cmpd="sng" algn="ctr">
                  <a:noFill/>
                  <a:prstDash val="solid"/>
                  <a:miter lim="800000"/>
                </a:ln>
                <a:effectLst/>
              </p:spPr>
              <p:txBody>
                <a:bodyPr rtlCol="0" anchor="ctr"/>
                <a:lstStyle/>
                <a:p>
                  <a:pPr algn="ctr" defTabSz="506845">
                    <a:defRPr/>
                  </a:pPr>
                  <a:endParaRPr lang="en-US" sz="998" kern="0" dirty="0">
                    <a:solidFill>
                      <a:srgbClr val="FFFFFF"/>
                    </a:solidFill>
                    <a:latin typeface="Segoe"/>
                  </a:endParaRPr>
                </a:p>
              </p:txBody>
            </p:sp>
          </p:grpSp>
        </p:grpSp>
        <p:sp>
          <p:nvSpPr>
            <p:cNvPr id="182" name="TextBox 181"/>
            <p:cNvSpPr txBox="1"/>
            <p:nvPr/>
          </p:nvSpPr>
          <p:spPr>
            <a:xfrm>
              <a:off x="10903520" y="4384996"/>
              <a:ext cx="1020448" cy="307777"/>
            </a:xfrm>
            <a:prstGeom prst="rect">
              <a:avLst/>
            </a:prstGeom>
            <a:noFill/>
          </p:spPr>
          <p:txBody>
            <a:bodyPr wrap="square" rtlCol="0">
              <a:spAutoFit/>
            </a:bodyPr>
            <a:lstStyle/>
            <a:p>
              <a:pPr algn="ctr"/>
              <a:r>
                <a:rPr lang="en-US" sz="1400" dirty="0">
                  <a:solidFill>
                    <a:schemeClr val="bg1"/>
                  </a:solidFill>
                </a:rPr>
                <a:t>Azure</a:t>
              </a:r>
            </a:p>
          </p:txBody>
        </p:sp>
      </p:grpSp>
    </p:spTree>
    <p:extLst>
      <p:ext uri="{BB962C8B-B14F-4D97-AF65-F5344CB8AC3E}">
        <p14:creationId xmlns:p14="http://schemas.microsoft.com/office/powerpoint/2010/main" val="323793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500"/>
                                        <p:tgtEl>
                                          <p:spTgt spid="25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5DF846-EDAB-462F-A4EF-3AF635144541}"/>
              </a:ext>
            </a:extLst>
          </p:cNvPr>
          <p:cNvPicPr>
            <a:picLocks noChangeAspect="1"/>
          </p:cNvPicPr>
          <p:nvPr/>
        </p:nvPicPr>
        <p:blipFill>
          <a:blip r:embed="rId3"/>
          <a:stretch>
            <a:fillRect/>
          </a:stretch>
        </p:blipFill>
        <p:spPr>
          <a:xfrm>
            <a:off x="385684" y="1338943"/>
            <a:ext cx="9917766" cy="5489027"/>
          </a:xfrm>
          <a:prstGeom prst="rect">
            <a:avLst/>
          </a:prstGeom>
        </p:spPr>
      </p:pic>
      <p:sp>
        <p:nvSpPr>
          <p:cNvPr id="5" name="Title 1">
            <a:extLst>
              <a:ext uri="{FF2B5EF4-FFF2-40B4-BE49-F238E27FC236}">
                <a16:creationId xmlns:a16="http://schemas.microsoft.com/office/drawing/2014/main" id="{CA034E33-D45D-4F16-A6FC-34F680301381}"/>
              </a:ext>
            </a:extLst>
          </p:cNvPr>
          <p:cNvSpPr txBox="1">
            <a:spLocks/>
          </p:cNvSpPr>
          <p:nvPr/>
        </p:nvSpPr>
        <p:spPr>
          <a:xfrm>
            <a:off x="270067" y="247871"/>
            <a:ext cx="11654187" cy="10910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n>
                  <a:solidFill>
                    <a:srgbClr val="FFFFFF">
                      <a:alpha val="0"/>
                    </a:srgbClr>
                  </a:solidFill>
                </a:ln>
                <a:solidFill>
                  <a:schemeClr val="tx2"/>
                </a:solidFill>
                <a:ea typeface="Segoe UI" pitchFamily="34" charset="0"/>
              </a:rPr>
              <a:t>Azure </a:t>
            </a:r>
            <a:r>
              <a:rPr lang="en-US" strike="sngStrike" dirty="0">
                <a:ln>
                  <a:solidFill>
                    <a:srgbClr val="FFFFFF">
                      <a:alpha val="0"/>
                    </a:srgbClr>
                  </a:solidFill>
                </a:ln>
                <a:solidFill>
                  <a:schemeClr val="tx2"/>
                </a:solidFill>
                <a:ea typeface="Segoe UI" pitchFamily="34" charset="0"/>
              </a:rPr>
              <a:t>SQL Data Warehouse</a:t>
            </a:r>
            <a:r>
              <a:rPr lang="en-US" dirty="0">
                <a:ln>
                  <a:solidFill>
                    <a:srgbClr val="FFFFFF">
                      <a:alpha val="0"/>
                    </a:srgbClr>
                  </a:solidFill>
                </a:ln>
                <a:solidFill>
                  <a:schemeClr val="tx2"/>
                </a:solidFill>
                <a:ea typeface="Segoe UI" pitchFamily="34" charset="0"/>
              </a:rPr>
              <a:t> Synapse Analytics</a:t>
            </a:r>
            <a:br>
              <a:rPr lang="en-US" sz="10700" dirty="0">
                <a:ln>
                  <a:solidFill>
                    <a:srgbClr val="FFFFFF">
                      <a:alpha val="0"/>
                    </a:srgbClr>
                  </a:solidFill>
                </a:ln>
                <a:ea typeface="Segoe UI" pitchFamily="34" charset="0"/>
              </a:rPr>
            </a:br>
            <a:r>
              <a:rPr lang="en-US" sz="2800" dirty="0">
                <a:gradFill>
                  <a:gsLst>
                    <a:gs pos="4386">
                      <a:schemeClr val="accent5"/>
                    </a:gs>
                    <a:gs pos="36000">
                      <a:schemeClr val="accent5"/>
                    </a:gs>
                  </a:gsLst>
                  <a:lin ang="5400000" scaled="0"/>
                </a:gradFill>
              </a:rPr>
              <a:t>Azure SQL DW evolved</a:t>
            </a:r>
            <a:endParaRPr lang="en-US" sz="2600" dirty="0">
              <a:gradFill>
                <a:gsLst>
                  <a:gs pos="4386">
                    <a:schemeClr val="accent5"/>
                  </a:gs>
                  <a:gs pos="36000">
                    <a:schemeClr val="accent5"/>
                  </a:gs>
                </a:gsLst>
                <a:lin ang="5400000" scaled="0"/>
              </a:gradFill>
            </a:endParaRPr>
          </a:p>
        </p:txBody>
      </p:sp>
    </p:spTree>
    <p:extLst>
      <p:ext uri="{BB962C8B-B14F-4D97-AF65-F5344CB8AC3E}">
        <p14:creationId xmlns:p14="http://schemas.microsoft.com/office/powerpoint/2010/main" val="16905235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Integrated data platform for BI, AI and continuous intelligence</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6896"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762"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2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94"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8140"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 Embedding Content</a:t>
            </a:r>
            <a:br>
              <a:rPr lang="en-US" dirty="0"/>
            </a:br>
            <a:r>
              <a:rPr lang="en-US" sz="3200" dirty="0">
                <a:solidFill>
                  <a:schemeClr val="tx1"/>
                </a:solidFill>
              </a:rPr>
              <a:t>Overview</a:t>
            </a:r>
          </a:p>
        </p:txBody>
      </p:sp>
      <p:sp>
        <p:nvSpPr>
          <p:cNvPr id="5" name="Text Placeholder 2"/>
          <p:cNvSpPr txBox="1">
            <a:spLocks/>
          </p:cNvSpPr>
          <p:nvPr/>
        </p:nvSpPr>
        <p:spPr>
          <a:xfrm>
            <a:off x="421641" y="1518233"/>
            <a:ext cx="11351828" cy="371575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Concepts</a:t>
            </a:r>
          </a:p>
          <a:p>
            <a:pPr lvl="1"/>
            <a:r>
              <a:rPr lang="en-US" sz="1800" dirty="0"/>
              <a:t>Power BI can be embedded into other applications – via a set of APIs e.g.,</a:t>
            </a:r>
          </a:p>
          <a:p>
            <a:pPr lvl="2"/>
            <a:r>
              <a:rPr lang="en-US" sz="1400" dirty="0" err="1"/>
              <a:t>Javascript</a:t>
            </a:r>
            <a:endParaRPr lang="en-US" sz="1400" dirty="0"/>
          </a:p>
          <a:p>
            <a:pPr lvl="2"/>
            <a:r>
              <a:rPr lang="en-US" sz="1400" dirty="0"/>
              <a:t>REST</a:t>
            </a:r>
          </a:p>
          <a:p>
            <a:pPr lvl="1"/>
            <a:r>
              <a:rPr lang="en-US" sz="1800" dirty="0"/>
              <a:t>Embedding Power BI can be accomplished through</a:t>
            </a:r>
          </a:p>
          <a:p>
            <a:pPr lvl="2"/>
            <a:r>
              <a:rPr lang="en-US" sz="1400" dirty="0"/>
              <a:t>the Power BI service (SaaS) – including the Power BI Premium capacities</a:t>
            </a:r>
          </a:p>
          <a:p>
            <a:pPr lvl="2"/>
            <a:r>
              <a:rPr lang="en-US" sz="1400" dirty="0"/>
              <a:t>the Power BI Embedded service in Azure (PaaS) – i.e. the “A” </a:t>
            </a:r>
            <a:r>
              <a:rPr lang="en-US" sz="1400" dirty="0">
                <a:hlinkClick r:id="rId3"/>
              </a:rPr>
              <a:t>SKUs</a:t>
            </a:r>
            <a:endParaRPr lang="en-US" sz="1800" dirty="0"/>
          </a:p>
          <a:p>
            <a:pPr lvl="1"/>
            <a:r>
              <a:rPr lang="en-US" sz="1800" dirty="0"/>
              <a:t>When embedding PBI content in another application, end-users can be</a:t>
            </a:r>
          </a:p>
          <a:p>
            <a:pPr lvl="2"/>
            <a:r>
              <a:rPr lang="en-US" sz="1400" dirty="0"/>
              <a:t>authenticated in the application itself (embedding for your customers / App owns data)</a:t>
            </a:r>
          </a:p>
          <a:p>
            <a:pPr lvl="2"/>
            <a:r>
              <a:rPr lang="en-US" sz="1400" dirty="0"/>
              <a:t>authenticated by the PBI service itself (embedding for your organization / User owns data)</a:t>
            </a:r>
          </a:p>
          <a:p>
            <a:pPr lvl="1"/>
            <a:r>
              <a:rPr lang="en-US" sz="1800" dirty="0"/>
              <a:t>Some of the things you can do* with the Embedding APIs….</a:t>
            </a:r>
          </a:p>
          <a:p>
            <a:pPr lvl="2"/>
            <a:r>
              <a:rPr lang="en-US" sz="1400" dirty="0"/>
              <a:t>Specify the user-name/role (embedding for your customers)</a:t>
            </a:r>
          </a:p>
          <a:p>
            <a:pPr lvl="2"/>
            <a:r>
              <a:rPr lang="en-US" sz="1400" dirty="0"/>
              <a:t>Embed a dashboard, dashboard tile, report, report visual</a:t>
            </a:r>
          </a:p>
          <a:p>
            <a:pPr lvl="2"/>
            <a:r>
              <a:rPr lang="en-US" sz="1400" dirty="0"/>
              <a:t>Pass in filter and/or slicer values</a:t>
            </a:r>
          </a:p>
          <a:p>
            <a:pPr lvl="2"/>
            <a:r>
              <a:rPr lang="en-US" sz="1400" dirty="0"/>
              <a:t>Listen for events</a:t>
            </a:r>
          </a:p>
        </p:txBody>
      </p:sp>
      <p:sp>
        <p:nvSpPr>
          <p:cNvPr id="6" name="Rectangle 5">
            <a:extLst>
              <a:ext uri="{FF2B5EF4-FFF2-40B4-BE49-F238E27FC236}">
                <a16:creationId xmlns:a16="http://schemas.microsoft.com/office/drawing/2014/main" id="{B3BC39B6-7146-41BF-9FE3-13231088B698}"/>
              </a:ext>
            </a:extLst>
          </p:cNvPr>
          <p:cNvSpPr/>
          <p:nvPr/>
        </p:nvSpPr>
        <p:spPr>
          <a:xfrm>
            <a:off x="377588" y="6517776"/>
            <a:ext cx="11204812" cy="307777"/>
          </a:xfrm>
          <a:prstGeom prst="rect">
            <a:avLst/>
          </a:prstGeom>
        </p:spPr>
        <p:txBody>
          <a:bodyPr wrap="square">
            <a:spAutoFit/>
          </a:bodyPr>
          <a:lstStyle/>
          <a:p>
            <a:r>
              <a:rPr lang="en-US" sz="1400" dirty="0"/>
              <a:t>https://docs.microsoft.com/en-us/power-bi/developer/embedded/embedding</a:t>
            </a:r>
          </a:p>
        </p:txBody>
      </p:sp>
      <p:sp>
        <p:nvSpPr>
          <p:cNvPr id="7" name="Rectangle 6">
            <a:extLst>
              <a:ext uri="{FF2B5EF4-FFF2-40B4-BE49-F238E27FC236}">
                <a16:creationId xmlns:a16="http://schemas.microsoft.com/office/drawing/2014/main" id="{8DD83A18-256F-46FD-96E5-2755227ABD6C}"/>
              </a:ext>
            </a:extLst>
          </p:cNvPr>
          <p:cNvSpPr/>
          <p:nvPr/>
        </p:nvSpPr>
        <p:spPr>
          <a:xfrm>
            <a:off x="8493456" y="6086773"/>
            <a:ext cx="3744036" cy="646331"/>
          </a:xfrm>
          <a:prstGeom prst="rect">
            <a:avLst/>
          </a:prstGeom>
        </p:spPr>
        <p:txBody>
          <a:bodyPr wrap="square">
            <a:spAutoFit/>
          </a:bodyPr>
          <a:lstStyle/>
          <a:p>
            <a:pPr marL="182880" lvl="1" indent="0">
              <a:buNone/>
            </a:pPr>
            <a:r>
              <a:rPr lang="en-US" sz="1200" dirty="0"/>
              <a:t>*Note – the on-premise PBIRS supports a simple means of </a:t>
            </a:r>
            <a:r>
              <a:rPr lang="en-US" sz="1200" dirty="0">
                <a:hlinkClick r:id="rId4"/>
              </a:rPr>
              <a:t>embedding</a:t>
            </a:r>
            <a:r>
              <a:rPr lang="en-US" sz="1200" dirty="0"/>
              <a:t> content via an iframe and URL link/parameters</a:t>
            </a:r>
          </a:p>
        </p:txBody>
      </p:sp>
    </p:spTree>
    <p:extLst>
      <p:ext uri="{BB962C8B-B14F-4D97-AF65-F5344CB8AC3E}">
        <p14:creationId xmlns:p14="http://schemas.microsoft.com/office/powerpoint/2010/main" val="377294175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Embedding</a:t>
            </a:r>
            <a:br>
              <a:rPr lang="en-US" dirty="0"/>
            </a:br>
            <a:r>
              <a:rPr lang="en-US" sz="3200" dirty="0">
                <a:solidFill>
                  <a:schemeClr val="tx1"/>
                </a:solidFill>
              </a:rPr>
              <a:t>Getting Started</a:t>
            </a:r>
          </a:p>
        </p:txBody>
      </p:sp>
      <p:sp>
        <p:nvSpPr>
          <p:cNvPr id="5" name="Text Placeholder 2"/>
          <p:cNvSpPr txBox="1">
            <a:spLocks/>
          </p:cNvSpPr>
          <p:nvPr/>
        </p:nvSpPr>
        <p:spPr>
          <a:xfrm>
            <a:off x="421641" y="1518233"/>
            <a:ext cx="4418765" cy="371575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Choose a SKU</a:t>
            </a:r>
          </a:p>
          <a:p>
            <a:r>
              <a:rPr lang="en-US" sz="2000" dirty="0"/>
              <a:t>Choose an authentication approach</a:t>
            </a:r>
          </a:p>
          <a:p>
            <a:r>
              <a:rPr lang="en-US" sz="2000" dirty="0"/>
              <a:t>Choose a data connectivity option</a:t>
            </a:r>
            <a:endParaRPr lang="en-US" sz="1600" dirty="0"/>
          </a:p>
        </p:txBody>
      </p:sp>
      <p:sp>
        <p:nvSpPr>
          <p:cNvPr id="6" name="Rectangle 5">
            <a:extLst>
              <a:ext uri="{FF2B5EF4-FFF2-40B4-BE49-F238E27FC236}">
                <a16:creationId xmlns:a16="http://schemas.microsoft.com/office/drawing/2014/main" id="{B3BC39B6-7146-41BF-9FE3-13231088B698}"/>
              </a:ext>
            </a:extLst>
          </p:cNvPr>
          <p:cNvSpPr/>
          <p:nvPr/>
        </p:nvSpPr>
        <p:spPr>
          <a:xfrm>
            <a:off x="377588" y="6517776"/>
            <a:ext cx="11204812" cy="307777"/>
          </a:xfrm>
          <a:prstGeom prst="rect">
            <a:avLst/>
          </a:prstGeom>
        </p:spPr>
        <p:txBody>
          <a:bodyPr wrap="square">
            <a:spAutoFit/>
          </a:bodyPr>
          <a:lstStyle/>
          <a:p>
            <a:r>
              <a:rPr lang="en-US" sz="1400" dirty="0"/>
              <a:t>https://docs.microsoft.com/en-us/power-bi/developer/embedded/embedding</a:t>
            </a:r>
          </a:p>
        </p:txBody>
      </p:sp>
      <p:pic>
        <p:nvPicPr>
          <p:cNvPr id="3" name="Picture 2">
            <a:extLst>
              <a:ext uri="{FF2B5EF4-FFF2-40B4-BE49-F238E27FC236}">
                <a16:creationId xmlns:a16="http://schemas.microsoft.com/office/drawing/2014/main" id="{D5662827-E8AB-479C-8B04-F88FA6EBF369}"/>
              </a:ext>
            </a:extLst>
          </p:cNvPr>
          <p:cNvPicPr>
            <a:picLocks noChangeAspect="1"/>
          </p:cNvPicPr>
          <p:nvPr/>
        </p:nvPicPr>
        <p:blipFill>
          <a:blip r:embed="rId3"/>
          <a:stretch>
            <a:fillRect/>
          </a:stretch>
        </p:blipFill>
        <p:spPr>
          <a:xfrm>
            <a:off x="6787372" y="1189176"/>
            <a:ext cx="5135388" cy="3041068"/>
          </a:xfrm>
          <a:prstGeom prst="rect">
            <a:avLst/>
          </a:prstGeom>
        </p:spPr>
      </p:pic>
      <p:pic>
        <p:nvPicPr>
          <p:cNvPr id="4" name="Picture 3">
            <a:extLst>
              <a:ext uri="{FF2B5EF4-FFF2-40B4-BE49-F238E27FC236}">
                <a16:creationId xmlns:a16="http://schemas.microsoft.com/office/drawing/2014/main" id="{79EDE14B-5981-432B-A3DD-FA8E964273E3}"/>
              </a:ext>
            </a:extLst>
          </p:cNvPr>
          <p:cNvPicPr>
            <a:picLocks noChangeAspect="1"/>
          </p:cNvPicPr>
          <p:nvPr/>
        </p:nvPicPr>
        <p:blipFill>
          <a:blip r:embed="rId4"/>
          <a:stretch>
            <a:fillRect/>
          </a:stretch>
        </p:blipFill>
        <p:spPr>
          <a:xfrm>
            <a:off x="7119582" y="4385802"/>
            <a:ext cx="4694830" cy="2285862"/>
          </a:xfrm>
          <a:prstGeom prst="rect">
            <a:avLst/>
          </a:prstGeom>
        </p:spPr>
      </p:pic>
    </p:spTree>
    <p:extLst>
      <p:ext uri="{BB962C8B-B14F-4D97-AF65-F5344CB8AC3E}">
        <p14:creationId xmlns:p14="http://schemas.microsoft.com/office/powerpoint/2010/main" val="4794545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Building a Report</a:t>
            </a:r>
          </a:p>
        </p:txBody>
      </p:sp>
      <p:sp>
        <p:nvSpPr>
          <p:cNvPr id="3" name="Text Placeholder 2"/>
          <p:cNvSpPr txBox="1">
            <a:spLocks/>
          </p:cNvSpPr>
          <p:nvPr/>
        </p:nvSpPr>
        <p:spPr>
          <a:xfrm>
            <a:off x="359728" y="5158390"/>
            <a:ext cx="11660832" cy="2606257"/>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author can email the .</a:t>
            </a:r>
            <a:r>
              <a:rPr lang="en-US" sz="2400" dirty="0" err="1"/>
              <a:t>pbix</a:t>
            </a:r>
            <a:r>
              <a:rPr lang="en-US" sz="2400" dirty="0"/>
              <a:t> file to someone else, place it on a file share, etc.</a:t>
            </a:r>
          </a:p>
          <a:p>
            <a:pPr lvl="1"/>
            <a:r>
              <a:rPr lang="en-US" sz="1800" dirty="0"/>
              <a:t>Anyone else with the Power BI Desktop can then open/edit it.</a:t>
            </a:r>
          </a:p>
          <a:p>
            <a:r>
              <a:rPr lang="en-US" sz="2600" dirty="0"/>
              <a:t>Most enterprise organizations will want to “publish” the file for easy consumption..</a:t>
            </a:r>
          </a:p>
        </p:txBody>
      </p:sp>
      <p:pic>
        <p:nvPicPr>
          <p:cNvPr id="4" name="Picture 3"/>
          <p:cNvPicPr>
            <a:picLocks noChangeAspect="1"/>
          </p:cNvPicPr>
          <p:nvPr/>
        </p:nvPicPr>
        <p:blipFill>
          <a:blip r:embed="rId3"/>
          <a:stretch>
            <a:fillRect/>
          </a:stretch>
        </p:blipFill>
        <p:spPr>
          <a:xfrm>
            <a:off x="5362585" y="1320548"/>
            <a:ext cx="6657975" cy="3640157"/>
          </a:xfrm>
          <a:prstGeom prst="rect">
            <a:avLst/>
          </a:prstGeom>
        </p:spPr>
      </p:pic>
      <p:sp>
        <p:nvSpPr>
          <p:cNvPr id="5" name="Text Placeholder 2"/>
          <p:cNvSpPr txBox="1">
            <a:spLocks/>
          </p:cNvSpPr>
          <p:nvPr/>
        </p:nvSpPr>
        <p:spPr>
          <a:xfrm>
            <a:off x="421641" y="1518233"/>
            <a:ext cx="5102859" cy="3715756"/>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In the Desktop, the author chooses columns from the dataset to create tables and charts</a:t>
            </a:r>
          </a:p>
          <a:p>
            <a:pPr lvl="1"/>
            <a:r>
              <a:rPr lang="en-US" sz="1800" dirty="0"/>
              <a:t>A Report is similar to an Excel workbook - it can contain multiple “pages” (worksheets)</a:t>
            </a:r>
          </a:p>
          <a:p>
            <a:pPr lvl="1"/>
            <a:r>
              <a:rPr lang="en-US" sz="1800" dirty="0"/>
              <a:t>Building a report against a live or imported connection is essentially the same experience</a:t>
            </a:r>
          </a:p>
          <a:p>
            <a:r>
              <a:rPr lang="en-US" sz="2400" dirty="0"/>
              <a:t>The author can save the dataset/report as needed</a:t>
            </a:r>
            <a:endParaRPr lang="en-US" sz="1800" dirty="0"/>
          </a:p>
          <a:p>
            <a:pPr lvl="1"/>
            <a:r>
              <a:rPr lang="en-US" sz="1800" dirty="0"/>
              <a:t>Everything is saved in a .</a:t>
            </a:r>
            <a:r>
              <a:rPr lang="en-US" sz="1800" dirty="0" err="1"/>
              <a:t>pbix</a:t>
            </a:r>
            <a:r>
              <a:rPr lang="en-US" sz="1800" dirty="0"/>
              <a:t> file</a:t>
            </a:r>
            <a:endParaRPr lang="en-US" sz="1400" dirty="0"/>
          </a:p>
        </p:txBody>
      </p:sp>
    </p:spTree>
    <p:extLst>
      <p:ext uri="{BB962C8B-B14F-4D97-AF65-F5344CB8AC3E}">
        <p14:creationId xmlns:p14="http://schemas.microsoft.com/office/powerpoint/2010/main" val="27876430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70000"/>
              </a:lnSpc>
            </a:pPr>
            <a:r>
              <a:rPr lang="en-US" dirty="0"/>
              <a:t>Power BI Authoring</a:t>
            </a:r>
            <a:br>
              <a:rPr lang="en-US" dirty="0"/>
            </a:br>
            <a:r>
              <a:rPr lang="en-US" sz="3200" dirty="0">
                <a:solidFill>
                  <a:schemeClr val="tx1"/>
                </a:solidFill>
              </a:rPr>
              <a:t>Publishing to the Power BI Service</a:t>
            </a:r>
          </a:p>
        </p:txBody>
      </p:sp>
      <p:sp>
        <p:nvSpPr>
          <p:cNvPr id="3" name="Text Placeholder 2"/>
          <p:cNvSpPr txBox="1">
            <a:spLocks/>
          </p:cNvSpPr>
          <p:nvPr/>
        </p:nvSpPr>
        <p:spPr>
          <a:xfrm>
            <a:off x="269242" y="1365832"/>
            <a:ext cx="5151844" cy="4949771"/>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The author publishes the Power BI Desktop file to the Power BI Service</a:t>
            </a:r>
          </a:p>
          <a:p>
            <a:pPr lvl="1"/>
            <a:r>
              <a:rPr lang="en-US" sz="1800" dirty="0"/>
              <a:t>Remember – the .</a:t>
            </a:r>
            <a:r>
              <a:rPr lang="en-US" sz="1800" dirty="0" err="1"/>
              <a:t>pbix</a:t>
            </a:r>
            <a:r>
              <a:rPr lang="en-US" sz="1800" dirty="0"/>
              <a:t> file contains a data set (live or imported) along with a report</a:t>
            </a:r>
          </a:p>
          <a:p>
            <a:pPr lvl="2"/>
            <a:r>
              <a:rPr lang="en-US" sz="1400" dirty="0"/>
              <a:t>These two components (dataset and report) are split out and stored in a workspace</a:t>
            </a:r>
          </a:p>
          <a:p>
            <a:pPr lvl="1"/>
            <a:r>
              <a:rPr lang="en-US" sz="1800" dirty="0"/>
              <a:t>Note – we also support publishing Excel workbooks to the Power BI Service</a:t>
            </a:r>
          </a:p>
          <a:p>
            <a:r>
              <a:rPr lang="en-US" sz="2400" dirty="0"/>
              <a:t>After the file is published, the author can</a:t>
            </a:r>
            <a:endParaRPr lang="en-US" sz="1800" dirty="0"/>
          </a:p>
          <a:p>
            <a:pPr lvl="1"/>
            <a:r>
              <a:rPr lang="en-US" sz="1800" dirty="0"/>
              <a:t>Edit and/or create new reports directly in the browser</a:t>
            </a:r>
          </a:p>
          <a:p>
            <a:pPr lvl="1"/>
            <a:r>
              <a:rPr lang="en-US" sz="1800" dirty="0"/>
              <a:t>Schedule data refresh (may require a </a:t>
            </a:r>
            <a:r>
              <a:rPr lang="en-US" sz="1800" dirty="0">
                <a:hlinkClick r:id="rId3"/>
              </a:rPr>
              <a:t>gateway</a:t>
            </a:r>
            <a:r>
              <a:rPr lang="en-US" sz="1800" dirty="0"/>
              <a:t>)</a:t>
            </a:r>
          </a:p>
          <a:p>
            <a:pPr lvl="1"/>
            <a:r>
              <a:rPr lang="en-US" sz="1800" dirty="0"/>
              <a:t>Build a dashboard (a collection of visuals from one or more reports/datasets)</a:t>
            </a:r>
          </a:p>
          <a:p>
            <a:pPr lvl="1"/>
            <a:r>
              <a:rPr lang="en-US" sz="1800" dirty="0"/>
              <a:t>Share the dashboard/report/dataset with others</a:t>
            </a:r>
          </a:p>
        </p:txBody>
      </p:sp>
      <p:pic>
        <p:nvPicPr>
          <p:cNvPr id="4" name="Picture 3"/>
          <p:cNvPicPr>
            <a:picLocks noChangeAspect="1"/>
          </p:cNvPicPr>
          <p:nvPr/>
        </p:nvPicPr>
        <p:blipFill>
          <a:blip r:embed="rId4"/>
          <a:stretch>
            <a:fillRect/>
          </a:stretch>
        </p:blipFill>
        <p:spPr>
          <a:xfrm>
            <a:off x="5477963" y="1394154"/>
            <a:ext cx="6585908" cy="3571087"/>
          </a:xfrm>
          <a:prstGeom prst="rect">
            <a:avLst/>
          </a:prstGeom>
        </p:spPr>
      </p:pic>
      <p:sp>
        <p:nvSpPr>
          <p:cNvPr id="5" name="Text Placeholder 2"/>
          <p:cNvSpPr txBox="1">
            <a:spLocks/>
          </p:cNvSpPr>
          <p:nvPr/>
        </p:nvSpPr>
        <p:spPr>
          <a:xfrm>
            <a:off x="5406797" y="4989758"/>
            <a:ext cx="6657074" cy="1868242"/>
          </a:xfrm>
          <a:prstGeom prst="rect">
            <a:avLst/>
          </a:prstGeom>
        </p:spPr>
        <p:txBody>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A note about Workspaces</a:t>
            </a:r>
            <a:endParaRPr lang="en-US" sz="1800" dirty="0"/>
          </a:p>
          <a:p>
            <a:pPr lvl="1"/>
            <a:r>
              <a:rPr lang="en-US" sz="1800" dirty="0"/>
              <a:t>Every user has a personal “My Workspace”</a:t>
            </a:r>
          </a:p>
          <a:p>
            <a:pPr lvl="1"/>
            <a:r>
              <a:rPr lang="en-US" sz="1800" dirty="0"/>
              <a:t>A user may be a member of other group Workspaces</a:t>
            </a:r>
          </a:p>
          <a:p>
            <a:pPr lvl="1"/>
            <a:r>
              <a:rPr lang="en-US" sz="1800" dirty="0"/>
              <a:t>A Workspace contains Datasets, Reports, and Dashboards</a:t>
            </a:r>
          </a:p>
          <a:p>
            <a:pPr lvl="1"/>
            <a:r>
              <a:rPr lang="en-US" sz="1800" dirty="0"/>
              <a:t>We will cover this in more detail during the publishing topic</a:t>
            </a:r>
          </a:p>
        </p:txBody>
      </p:sp>
    </p:spTree>
    <p:extLst>
      <p:ext uri="{BB962C8B-B14F-4D97-AF65-F5344CB8AC3E}">
        <p14:creationId xmlns:p14="http://schemas.microsoft.com/office/powerpoint/2010/main" val="28836015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2.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3.xml><?xml version="1.0" encoding="utf-8"?>
<a:theme xmlns:a="http://schemas.openxmlformats.org/drawingml/2006/main" name="1_Windows Server">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7d7829d-a50b-458f-b897-8127b6983ebb">
      <UserInfo>
        <DisplayName/>
        <AccountId xsi:nil="true"/>
        <AccountType/>
      </UserInfo>
    </SharedWithUsers>
    <SharingHintHash xmlns="17d7829d-a50b-458f-b897-8127b6983ebb">2357328</SharingHintHash>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C731CA9E88524D83ECC1627F829D40" ma:contentTypeVersion="3" ma:contentTypeDescription="Create a new document." ma:contentTypeScope="" ma:versionID="d88b7749f8a89bb5471a89b078aacda7">
  <xsd:schema xmlns:xsd="http://www.w3.org/2001/XMLSchema" xmlns:xs="http://www.w3.org/2001/XMLSchema" xmlns:p="http://schemas.microsoft.com/office/2006/metadata/properties" xmlns:ns3="17d7829d-a50b-458f-b897-8127b6983ebb" targetNamespace="http://schemas.microsoft.com/office/2006/metadata/properties" ma:root="true" ma:fieldsID="435d31936c2c288c3684686abf396c22" ns3:_="">
    <xsd:import namespace="17d7829d-a50b-458f-b897-8127b6983ebb"/>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d7829d-a50b-458f-b897-8127b6983eb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A364D0-8491-449F-B236-9BC46B37F3D7}">
  <ds:schemaRefs>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17d7829d-a50b-458f-b897-8127b6983ebb"/>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C1916D5-B0B9-4D41-A3CD-861326B22CF1}">
  <ds:schemaRefs>
    <ds:schemaRef ds:uri="http://schemas.microsoft.com/sharepoint/v3/contenttype/forms"/>
  </ds:schemaRefs>
</ds:datastoreItem>
</file>

<file path=customXml/itemProps3.xml><?xml version="1.0" encoding="utf-8"?>
<ds:datastoreItem xmlns:ds="http://schemas.openxmlformats.org/officeDocument/2006/customXml" ds:itemID="{A8EF54BB-2E53-489A-A9B1-6B6B48F7C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d7829d-a50b-458f-b897-8127b6983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11903</Words>
  <Application>Microsoft Office PowerPoint</Application>
  <PresentationFormat>Widescreen</PresentationFormat>
  <Paragraphs>1272</Paragraphs>
  <Slides>77</Slides>
  <Notes>75</Notes>
  <HiddenSlides>15</HiddenSlides>
  <MMClips>0</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77</vt:i4>
      </vt:variant>
    </vt:vector>
  </HeadingPairs>
  <TitlesOfParts>
    <vt:vector size="98" baseType="lpstr">
      <vt:lpstr>Arial</vt:lpstr>
      <vt:lpstr>Calibri</vt:lpstr>
      <vt:lpstr>Consolas</vt:lpstr>
      <vt:lpstr>Segoe</vt:lpstr>
      <vt:lpstr>Segoe Light</vt:lpstr>
      <vt:lpstr>Segoe Pro</vt:lpstr>
      <vt:lpstr>Segoe Pro Light</vt:lpstr>
      <vt:lpstr>Segoe Semibold</vt:lpstr>
      <vt:lpstr>Segoe UI</vt:lpstr>
      <vt:lpstr>Segoe UI Black</vt:lpstr>
      <vt:lpstr>Segoe UI Light</vt:lpstr>
      <vt:lpstr>Segoe UI Semibold</vt:lpstr>
      <vt:lpstr>Segoe UI Semilight</vt:lpstr>
      <vt:lpstr>Wingdings</vt:lpstr>
      <vt:lpstr>Wingdings 3</vt:lpstr>
      <vt:lpstr>Power BI Template</vt:lpstr>
      <vt:lpstr>STB Product Families 2015</vt:lpstr>
      <vt:lpstr>1_Windows Server</vt:lpstr>
      <vt:lpstr>1_Power BI Template</vt:lpstr>
      <vt:lpstr>2_LIGHT COLOR TEMPLATE</vt:lpstr>
      <vt:lpstr>think-cell Slide</vt:lpstr>
      <vt:lpstr>PowerPoint Presentation</vt:lpstr>
      <vt:lpstr>Agenda</vt:lpstr>
      <vt:lpstr>Notes</vt:lpstr>
      <vt:lpstr>Azure Data Services Overview</vt:lpstr>
      <vt:lpstr>PowerPoint Presentation</vt:lpstr>
      <vt:lpstr>Power BI Authoring Datasets - cached (imported) versus live (direct query)</vt:lpstr>
      <vt:lpstr>Power BI Authoring Drilldown….  Import, DirectQuery, Connect live</vt:lpstr>
      <vt:lpstr>Power BI Authoring Building a Report</vt:lpstr>
      <vt:lpstr>Power BI Authoring Publishing to the Power BI Service</vt:lpstr>
      <vt:lpstr>Power BI Service Shared Service, Premium, On-Premise Report Server</vt:lpstr>
      <vt:lpstr>Power BI Premium Additional Capabilities vs Shared Service</vt:lpstr>
      <vt:lpstr>Datasets Decision Criteria, Capabilities, and Examples</vt:lpstr>
      <vt:lpstr>DEMO Build/Publish Report</vt:lpstr>
      <vt:lpstr>Agenda</vt:lpstr>
      <vt:lpstr>Roles and Responsibilities Common Areas/Tasks and role mappings</vt:lpstr>
      <vt:lpstr>Provisioning Dependent Services</vt:lpstr>
      <vt:lpstr>Provisioning Users and Software</vt:lpstr>
      <vt:lpstr>Training and Evangelism Role out strategy</vt:lpstr>
      <vt:lpstr>Training Links and Resources</vt:lpstr>
      <vt:lpstr>Agenda</vt:lpstr>
      <vt:lpstr>Governance Overview</vt:lpstr>
      <vt:lpstr>Governance Key Points and Considerations</vt:lpstr>
      <vt:lpstr>Governance Example Process </vt:lpstr>
      <vt:lpstr>Master Data Management (MDM) Overview and Resources</vt:lpstr>
      <vt:lpstr>Data Sources Managing &amp; Exposing</vt:lpstr>
      <vt:lpstr>Agenda</vt:lpstr>
      <vt:lpstr>Publishing and Sharing Content Overview</vt:lpstr>
      <vt:lpstr>Publishing and Sharing Content Different Sharing Options</vt:lpstr>
      <vt:lpstr>Publishing and Sharing Content V2 App Workspaces</vt:lpstr>
      <vt:lpstr>Publishing and Sharing Content Use Case Recommendations</vt:lpstr>
      <vt:lpstr>Agenda</vt:lpstr>
      <vt:lpstr>Data Refresh &amp; Live/DQ Connections Overview</vt:lpstr>
      <vt:lpstr>Data Sources Gateway / Use for cloud data sources (Azure SQL), when, and why</vt:lpstr>
      <vt:lpstr>The On-Premises Data Gateway Overview</vt:lpstr>
      <vt:lpstr>Keeping data current in Power BI</vt:lpstr>
      <vt:lpstr>How the Gateway works</vt:lpstr>
      <vt:lpstr>The On-Premises Data Gateway SSO</vt:lpstr>
      <vt:lpstr>Gateway Management/Monitoring</vt:lpstr>
      <vt:lpstr>DEMO On Premise Data Gateway</vt:lpstr>
      <vt:lpstr>Lifecycle Management Moving from Dev to Test to Production</vt:lpstr>
      <vt:lpstr>Lifecycle Management Deployment Pipelines</vt:lpstr>
      <vt:lpstr>Agenda</vt:lpstr>
      <vt:lpstr>Power BI Security Agenda</vt:lpstr>
      <vt:lpstr>Power BI Security User Identity (Authentication)</vt:lpstr>
      <vt:lpstr>Power BI Security User Identity (Authentication)</vt:lpstr>
      <vt:lpstr>Power BI Security Date Storage &amp; Encryption Keys</vt:lpstr>
      <vt:lpstr>Power BI Security Data Security: User Data Access</vt:lpstr>
      <vt:lpstr>Power BI Security Data Security: RLS Overview</vt:lpstr>
      <vt:lpstr>Power BI Security Row Level Security (RLS) for SSAS/PBI Datasets</vt:lpstr>
      <vt:lpstr>Power BI Security Collaboration within your organization</vt:lpstr>
      <vt:lpstr>Power BI Security Collaboration outsides of your organization</vt:lpstr>
      <vt:lpstr>Power BI Security Resources</vt:lpstr>
      <vt:lpstr>Power BI Tenant-Level Settings .</vt:lpstr>
      <vt:lpstr>DEMO Adjusting Tenant Level Settings</vt:lpstr>
      <vt:lpstr>Agenda</vt:lpstr>
      <vt:lpstr>Monitoring and Auditing Overview</vt:lpstr>
      <vt:lpstr>DEMO Custom Solution – Power BI Audit Logs</vt:lpstr>
      <vt:lpstr>Power BI Premium Management Basics</vt:lpstr>
      <vt:lpstr>Power BI Premium Monitoring Basics</vt:lpstr>
      <vt:lpstr>Power BI Premium Capacity Metrics Highlights</vt:lpstr>
      <vt:lpstr>Power BI Premium Capacity Planning, Testing, and Optimization</vt:lpstr>
      <vt:lpstr>DEMO Monitoring Power BI Premium</vt:lpstr>
      <vt:lpstr>Power BI Paginated Reports Getting Started</vt:lpstr>
      <vt:lpstr>Power BI Paginated Reports Data Source &amp; Feature Support</vt:lpstr>
      <vt:lpstr>DEMO Design Paginated Reports</vt:lpstr>
      <vt:lpstr>Power BI Paginated Reports Publishing</vt:lpstr>
      <vt:lpstr>Power BI Paginated Reports Monitoring</vt:lpstr>
      <vt:lpstr>DEMO Publish/Manage Paginated Reports</vt:lpstr>
      <vt:lpstr>PowerPoint Presentation</vt:lpstr>
      <vt:lpstr>Power Query The Basics</vt:lpstr>
      <vt:lpstr>DEMO Power Query</vt:lpstr>
      <vt:lpstr>Power Query Fun Stuff (time permitting)</vt:lpstr>
      <vt:lpstr>PowerPoint Presentation</vt:lpstr>
      <vt:lpstr>PowerPoint Presentation</vt:lpstr>
      <vt:lpstr>Azure Synapse Analytics </vt:lpstr>
      <vt:lpstr>Power BI – Embedding Content Overview</vt:lpstr>
      <vt:lpstr>Power BI Embedding Getting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Platform NDA Strategy Roadmap</dc:title>
  <dc:creator/>
  <cp:keywords>roadmaps; Microsoft SQL Server; Microsoft SQL Server 2012</cp:keywords>
  <cp:lastModifiedBy/>
  <cp:revision>1</cp:revision>
  <dcterms:created xsi:type="dcterms:W3CDTF">2014-08-11T18:29:33Z</dcterms:created>
  <dcterms:modified xsi:type="dcterms:W3CDTF">2021-07-08T21:51:23Z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13;#roadmaps|c99892a3-eeec-40d2-88dd-575a460bdc61;#12;#Microsoft SQL Server|261ba873-f3ab-420e-96d6-e3004596a551;#11;#Microsoft SQL Server 2012|41edbf73-2fbc-4486-9307-7a973f4f9ca7</vt:lpwstr>
  </property>
  <property fmtid="{D5CDD505-2E9C-101B-9397-08002B2CF9AE}" pid="3" name="Order">
    <vt:r8>17778100</vt:r8>
  </property>
  <property fmtid="{D5CDD505-2E9C-101B-9397-08002B2CF9AE}" pid="4" name="_dlc_policyId">
    <vt:lpwstr/>
  </property>
  <property fmtid="{D5CDD505-2E9C-101B-9397-08002B2CF9AE}" pid="5" name="Capabilities">
    <vt:lpwstr/>
  </property>
  <property fmtid="{D5CDD505-2E9C-101B-9397-08002B2CF9AE}" pid="6" name="Region">
    <vt:lpwstr/>
  </property>
  <property fmtid="{D5CDD505-2E9C-101B-9397-08002B2CF9AE}" pid="7" name="Confidentiality">
    <vt:lpwstr>109;#non-disclosure|bbbc96b5-28db-4fa8-9b87-269e6dfb4878</vt:lpwstr>
  </property>
  <property fmtid="{D5CDD505-2E9C-101B-9397-08002B2CF9AE}" pid="8" name="ItemType">
    <vt:lpwstr>10485;#roadmaps|c99892a3-eeec-40d2-88dd-575a460bdc61;#10070;#presentation slides|3ba3fe7b-e0a0-4921-8b33-d25a05c69d10;#17197;#presentations|317da5a4-398e-4c38-b265-afd519770055</vt:lpwstr>
  </property>
  <property fmtid="{D5CDD505-2E9C-101B-9397-08002B2CF9AE}" pid="9" name="ContentTypeId">
    <vt:lpwstr>0x01010062C731CA9E88524D83ECC1627F829D40</vt:lpwstr>
  </property>
  <property fmtid="{D5CDD505-2E9C-101B-9397-08002B2CF9AE}" pid="10" name="WorkflowCreationPath">
    <vt:lpwstr>d3765c0c-e2b5-4307-934b-d5d862e93ab3,7;d3765c0c-e2b5-4307-934b-d5d862e93ab3,7;</vt:lpwstr>
  </property>
  <property fmtid="{D5CDD505-2E9C-101B-9397-08002B2CF9AE}" pid="11" name="Industries">
    <vt:lpwstr/>
  </property>
  <property fmtid="{D5CDD505-2E9C-101B-9397-08002B2CF9AE}" pid="12" name="Roles">
    <vt:lpwstr/>
  </property>
  <property fmtid="{D5CDD505-2E9C-101B-9397-08002B2CF9AE}" pid="13" name="SMSGDomain">
    <vt:lpwstr>13172;#Server and Tools Business|6783548d-8609-4f97-be4a-4ca2616905a6;#19802;#SQL Server Domain|0c0f1824-39dc-4b26-8c74-eff4364b812b;#16098;#Enterprise and Partner Group|b6e10940-8c6c-40cf-9dc4-c224c7da837a;#13755;#Sales, Marketing, Services Group|ecda883</vt:lpwstr>
  </property>
  <property fmtid="{D5CDD505-2E9C-101B-9397-08002B2CF9AE}" pid="14" name="Competitors">
    <vt:lpwstr>19436;#SAP HANA|48a3ffa7-96dd-4320-8f60-904c7d4ee0db;#10360;#Oracle|3563f59e-9a5d-4188-99b0-8807ec243994</vt:lpwstr>
  </property>
  <property fmtid="{D5CDD505-2E9C-101B-9397-08002B2CF9AE}" pid="15" name="ItemRetentionFormula">
    <vt:lpwstr/>
  </property>
  <property fmtid="{D5CDD505-2E9C-101B-9397-08002B2CF9AE}" pid="16" name="BusinessArchitecture">
    <vt:lpwstr>10578;#competition|380c98d7-53b9-40bc-8a95-aeea4db1256e;#20635;#Power BI solution|a774047b-2f39-4ee6-a302-4d53f94b9400</vt:lpwstr>
  </property>
  <property fmtid="{D5CDD505-2E9C-101B-9397-08002B2CF9AE}" pid="17" name="SMSGTags">
    <vt:lpwstr/>
  </property>
  <property fmtid="{D5CDD505-2E9C-101B-9397-08002B2CF9AE}" pid="18" name="Products">
    <vt:lpwstr>10237;#Microsoft SQL Server|261ba873-f3ab-420e-96d6-e3004596a551;#16155;#Microsoft SQL Server 2012|41edbf73-2fbc-4486-9307-7a973f4f9ca7;#20339;#Power BI for Office 365|f9a65d80-21ac-4b9a-bf55-4f28a6454a78</vt:lpwstr>
  </property>
  <property fmtid="{D5CDD505-2E9C-101B-9397-08002B2CF9AE}" pid="19" name="_dlc_DocIdItemGuid">
    <vt:lpwstr>cc781cce-d9cd-4906-a603-620296e39951</vt:lpwstr>
  </property>
  <property fmtid="{D5CDD505-2E9C-101B-9397-08002B2CF9AE}" pid="20" name="EnterpriseDomainTags">
    <vt:lpwstr>18540;#Field Ops|f1cd087f-0a86-42c4-ae90-3b88090b1cfd;#20587;#Product Planning|e0990174-ec7c-4864-b57e-9a66492a182a</vt:lpwstr>
  </property>
  <property fmtid="{D5CDD505-2E9C-101B-9397-08002B2CF9AE}" pid="21" name="Partners">
    <vt:lpwstr/>
  </property>
  <property fmtid="{D5CDD505-2E9C-101B-9397-08002B2CF9AE}" pid="22" name="Segments">
    <vt:lpwstr>13172;#Server and Tools Business|6783548d-8609-4f97-be4a-4ca2616905a6;#15251;#Cloud and Enterprise Marketing Group|4f75e184-e5aa-4234-a07f-b032d60df254;#16098;#Enterprise and Partner Group|b6e10940-8c6c-40cf-9dc4-c224c7da837a;#13755;#Sales, Marketing, Ser</vt:lpwstr>
  </property>
  <property fmtid="{D5CDD505-2E9C-101B-9397-08002B2CF9AE}" pid="23" name="ActivitiesAndPrograms">
    <vt:lpwstr>16215;#Enterprise Vision and Roadmap|97a7e456-ecbb-453c-b9d7-6063e52d17dc;#11110;#roadmap programs|5ea311a6-4ad6-4a6a-bd55-557b38bd6d15</vt:lpwstr>
  </property>
  <property fmtid="{D5CDD505-2E9C-101B-9397-08002B2CF9AE}" pid="24" name="WorkflowChangePath">
    <vt:lpwstr>d3765c0c-e2b5-4307-934b-d5d862e93ab3,4;d3765c0c-e2b5-4307-934b-d5d862e93ab3,4;d3765c0c-e2b5-4307-934b-d5d862e93ab3,21;d3765c0c-e2b5-4307-934b-d5d862e93ab3,21;d3765c0c-e2b5-4307-934b-d5d862e93ab3,26;d3765c0c-e2b5-4307-934b-d5d862e93ab3,26;d3765c0c-e2b5-430</vt:lpwstr>
  </property>
  <property fmtid="{D5CDD505-2E9C-101B-9397-08002B2CF9AE}" pid="25" name="Groups">
    <vt:lpwstr>18442;#Cloud and Enterprise Marketing Group|4f75e184-e5aa-4234-a07f-b032d60df254;#14526;#Enterprise and Partner Group|b6e10940-8c6c-40cf-9dc4-c224c7da837a;#19058;#SQL Server Marketing|bb7921b3-c1d8-4da4-b894-8b6075d9546d</vt:lpwstr>
  </property>
  <property fmtid="{D5CDD505-2E9C-101B-9397-08002B2CF9AE}" pid="26" name="Topics">
    <vt:lpwstr>14786;#100|7d022d07-ff67-4af8-910d-8ea6b46b5908;#20050;#hub subset|c6bfd112-b986-4a0a-aa8d-90e767bfdfa6;#20575;#roadmaps|c99892a3-eeec-40d2-88dd-575a460bdc61</vt:lpwstr>
  </property>
  <property fmtid="{D5CDD505-2E9C-101B-9397-08002B2CF9AE}" pid="27" name="LastUpdatedByBatchTagging">
    <vt:bool>true</vt:bool>
  </property>
  <property fmtid="{D5CDD505-2E9C-101B-9397-08002B2CF9AE}" pid="28" name="Languages">
    <vt:lpwstr>10056;#English|cb91f272-ce4d-4a7e-9bbf-78b58e3d188d</vt:lpwstr>
  </property>
  <property fmtid="{D5CDD505-2E9C-101B-9397-08002B2CF9AE}" pid="29" name="_docset_NoMedatataSyncRequired">
    <vt:lpwstr>False</vt:lpwstr>
  </property>
  <property fmtid="{D5CDD505-2E9C-101B-9397-08002B2CF9AE}" pid="30" name="messageframeworktype">
    <vt:lpwstr/>
  </property>
  <property fmtid="{D5CDD505-2E9C-101B-9397-08002B2CF9AE}" pid="31" name="SMSGTagsTaxHTField0">
    <vt:lpwstr/>
  </property>
  <property fmtid="{D5CDD505-2E9C-101B-9397-08002B2CF9AE}" pid="32" name="Audiences">
    <vt:lpwstr>10357;#chief information officers|f42e0d72-ce0b-459f-853e-30443c0b7800;#10122;#chief executive officers|0fdc56d2-ccb5-43ba-a432-afa7e09fd77e;#10077;#IT decision makers|9b4e6e74-580c-4c34-b4d3-48674047e67e</vt:lpwstr>
  </property>
  <property fmtid="{D5CDD505-2E9C-101B-9397-08002B2CF9AE}" pid="33" name="IsMyDocuments">
    <vt:bool>true</vt:bool>
  </property>
  <property fmtid="{D5CDD505-2E9C-101B-9397-08002B2CF9AE}" pid="34" name="TaxCatchAll">
    <vt:lpwstr>13;#roadmaps;#12;#Microsoft SQL Server;#11;#Microsoft SQL Server 2012</vt:lpwstr>
  </property>
  <property fmtid="{D5CDD505-2E9C-101B-9397-08002B2CF9AE}" pid="35" name="TaxKeywordTaxHTField">
    <vt:lpwstr>roadmaps|c99892a3-eeec-40d2-88dd-575a460bdc61;Microsoft SQL Server|261ba873-f3ab-420e-96d6-e3004596a551;Microsoft SQL Server 2012|41edbf73-2fbc-4486-9307-7a973f4f9ca7</vt:lpwstr>
  </property>
  <property fmtid="{D5CDD505-2E9C-101B-9397-08002B2CF9AE}" pid="36" name="MSIP_Label_f42aa342-8706-4288-bd11-ebb85995028c_Enabled">
    <vt:lpwstr>True</vt:lpwstr>
  </property>
  <property fmtid="{D5CDD505-2E9C-101B-9397-08002B2CF9AE}" pid="37" name="MSIP_Label_f42aa342-8706-4288-bd11-ebb85995028c_SiteId">
    <vt:lpwstr>72f988bf-86f1-41af-91ab-2d7cd011db47</vt:lpwstr>
  </property>
  <property fmtid="{D5CDD505-2E9C-101B-9397-08002B2CF9AE}" pid="38" name="MSIP_Label_f42aa342-8706-4288-bd11-ebb85995028c_Owner">
    <vt:lpwstr>tylerc@microsoft.com</vt:lpwstr>
  </property>
  <property fmtid="{D5CDD505-2E9C-101B-9397-08002B2CF9AE}" pid="39" name="MSIP_Label_f42aa342-8706-4288-bd11-ebb85995028c_SetDate">
    <vt:lpwstr>2018-04-02T15:41:40.0500373Z</vt:lpwstr>
  </property>
  <property fmtid="{D5CDD505-2E9C-101B-9397-08002B2CF9AE}" pid="40" name="MSIP_Label_f42aa342-8706-4288-bd11-ebb85995028c_Name">
    <vt:lpwstr>General</vt:lpwstr>
  </property>
  <property fmtid="{D5CDD505-2E9C-101B-9397-08002B2CF9AE}" pid="41" name="MSIP_Label_f42aa342-8706-4288-bd11-ebb85995028c_Application">
    <vt:lpwstr>Microsoft Azure Information Protection</vt:lpwstr>
  </property>
  <property fmtid="{D5CDD505-2E9C-101B-9397-08002B2CF9AE}" pid="42" name="MSIP_Label_f42aa342-8706-4288-bd11-ebb85995028c_Extended_MSFT_Method">
    <vt:lpwstr>Automatic</vt:lpwstr>
  </property>
  <property fmtid="{D5CDD505-2E9C-101B-9397-08002B2CF9AE}" pid="43" name="Sensitivity">
    <vt:lpwstr>General</vt:lpwstr>
  </property>
</Properties>
</file>